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81" r:id="rId15"/>
    <p:sldId id="270" r:id="rId16"/>
    <p:sldId id="269" r:id="rId17"/>
    <p:sldId id="271" r:id="rId18"/>
    <p:sldId id="273" r:id="rId19"/>
    <p:sldId id="274" r:id="rId20"/>
    <p:sldId id="276" r:id="rId21"/>
    <p:sldId id="277" r:id="rId22"/>
    <p:sldId id="278" r:id="rId23"/>
    <p:sldId id="275" r:id="rId24"/>
    <p:sldId id="279" r:id="rId25"/>
    <p:sldId id="280" r:id="rId26"/>
    <p:sldId id="282" r:id="rId27"/>
    <p:sldId id="283" r:id="rId28"/>
    <p:sldId id="284" r:id="rId29"/>
    <p:sldId id="285" r:id="rId30"/>
    <p:sldId id="300" r:id="rId31"/>
    <p:sldId id="293" r:id="rId32"/>
    <p:sldId id="286" r:id="rId33"/>
    <p:sldId id="301" r:id="rId34"/>
    <p:sldId id="287" r:id="rId35"/>
    <p:sldId id="288" r:id="rId36"/>
    <p:sldId id="302" r:id="rId37"/>
    <p:sldId id="289" r:id="rId38"/>
    <p:sldId id="290" r:id="rId39"/>
    <p:sldId id="291" r:id="rId40"/>
    <p:sldId id="292" r:id="rId41"/>
    <p:sldId id="294" r:id="rId42"/>
    <p:sldId id="303" r:id="rId43"/>
    <p:sldId id="295" r:id="rId44"/>
    <p:sldId id="298" r:id="rId45"/>
    <p:sldId id="29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34E8C-A7C0-4CF8-B3DE-70F6A88AF04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A8CDE-B0E3-4B95-964E-C3C5153A2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7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4499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7B741-3BFD-481E-99D6-9DCF84731826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30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94DA4F-84AD-433E-B9F7-588C0FD7DC8D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694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7C50351-2727-E143-A837-AE995A587B3F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388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7C50351-2727-E143-A837-AE995A587B3F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31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448DAF-5F74-4ACF-9483-5670496A40DD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545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E4EC7-1108-422A-B55A-2FC848BD48B6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99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9331869-FF7D-4A07-9C70-F410270E4924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5531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BED0AF-0302-43A4-B628-2C0AE1D9C097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4566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BAFC5A-D372-4CB2-8260-7EC0C6314A36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767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A30383-194D-4DED-BAA8-08BDDF8EA88D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2498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D9BD3A-8117-4121-AA54-59075D120720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2711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CA5403-322E-4CCF-B65C-FF76A979DC9A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3499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40DCA0A-3A17-45F0-9E17-A0E9DAD4FF5A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36002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B00BA3-6C4C-49C0-B058-B5CF14FBDA87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Brown, T., E. LeMay, and B. Bursten. 2000. </a:t>
            </a:r>
            <a:r>
              <a:rPr lang="en-US" altLang="en-US" u="sng" smtClean="0">
                <a:latin typeface="Arial" panose="020B0604020202020204" pitchFamily="34" charset="0"/>
              </a:rPr>
              <a:t>Chemistry: The Central Science.</a:t>
            </a:r>
            <a:r>
              <a:rPr lang="en-US" altLang="en-US" smtClean="0">
                <a:latin typeface="Arial" panose="020B0604020202020204" pitchFamily="34" charset="0"/>
              </a:rPr>
              <a:t> 8th ed. Phils: Pearson Education Asia Pte. Ltd. p. 396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“Polar molecules are dipoles; they have a positive end and a negative end.”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“Positive ions are attracted to the negative end of a dipole, whereas negative ions are attracted to the positive end.”</a:t>
            </a:r>
          </a:p>
        </p:txBody>
      </p:sp>
    </p:spTree>
    <p:extLst>
      <p:ext uri="{BB962C8B-B14F-4D97-AF65-F5344CB8AC3E}">
        <p14:creationId xmlns:p14="http://schemas.microsoft.com/office/powerpoint/2010/main" val="51655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9E4E-84A2-4E1B-B6D7-A0F8ABFFA4FE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1BC01-D056-458A-A7CB-7C64DF9AD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5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9E4E-84A2-4E1B-B6D7-A0F8ABFFA4FE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1BC01-D056-458A-A7CB-7C64DF9AD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8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9E4E-84A2-4E1B-B6D7-A0F8ABFFA4FE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1BC01-D056-458A-A7CB-7C64DF9AD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3550"/>
            <a:ext cx="10356851" cy="1430338"/>
          </a:xfrm>
        </p:spPr>
        <p:txBody>
          <a:bodyPr/>
          <a:lstStyle>
            <a:lvl1pPr>
              <a:defRPr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36120-30D1-4663-BE9B-F035585B4E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676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9E4E-84A2-4E1B-B6D7-A0F8ABFFA4FE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1BC01-D056-458A-A7CB-7C64DF9AD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7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9E4E-84A2-4E1B-B6D7-A0F8ABFFA4FE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1BC01-D056-458A-A7CB-7C64DF9AD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6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9E4E-84A2-4E1B-B6D7-A0F8ABFFA4FE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1BC01-D056-458A-A7CB-7C64DF9AD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7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9E4E-84A2-4E1B-B6D7-A0F8ABFFA4FE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1BC01-D056-458A-A7CB-7C64DF9AD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1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9E4E-84A2-4E1B-B6D7-A0F8ABFFA4FE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1BC01-D056-458A-A7CB-7C64DF9AD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6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9E4E-84A2-4E1B-B6D7-A0F8ABFFA4FE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1BC01-D056-458A-A7CB-7C64DF9AD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4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9E4E-84A2-4E1B-B6D7-A0F8ABFFA4FE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1BC01-D056-458A-A7CB-7C64DF9AD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3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9E4E-84A2-4E1B-B6D7-A0F8ABFFA4FE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1BC01-D056-458A-A7CB-7C64DF9AD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8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C9E4E-84A2-4E1B-B6D7-A0F8ABFFA4FE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1BC01-D056-458A-A7CB-7C64DF9AD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5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Program%20Files\TurningPoint\2003\Questions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7920"/>
            <a:ext cx="9144000" cy="165378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charset="0"/>
              </a:rPr>
              <a:t>Chapter 7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What’s the Attraction?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1049" y="1853514"/>
            <a:ext cx="9144000" cy="4786183"/>
          </a:xfrm>
        </p:spPr>
        <p:txBody>
          <a:bodyPr>
            <a:normAutofit/>
          </a:bodyPr>
          <a:lstStyle/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Types </a:t>
            </a:r>
            <a:r>
              <a:rPr lang="en-US" altLang="en-US" dirty="0"/>
              <a:t>of Attractive Forces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Gases</a:t>
            </a:r>
            <a:r>
              <a:rPr lang="en-US" altLang="en-US" dirty="0"/>
              <a:t>: Attractive Forces Are </a:t>
            </a:r>
            <a:r>
              <a:rPr lang="en-US" altLang="en-US" dirty="0" smtClean="0"/>
              <a:t>Limited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Liquids </a:t>
            </a:r>
            <a:r>
              <a:rPr lang="en-US" altLang="en-US" dirty="0"/>
              <a:t>and Solids: Attractive Forces Are</a:t>
            </a:r>
            <a:br>
              <a:rPr lang="en-US" altLang="en-US" dirty="0"/>
            </a:br>
            <a:r>
              <a:rPr lang="en-US" altLang="en-US" dirty="0"/>
              <a:t>Everywhere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Attractive </a:t>
            </a:r>
            <a:r>
              <a:rPr lang="en-US" altLang="en-US" dirty="0"/>
              <a:t>Forces and Solubility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Dietary </a:t>
            </a:r>
            <a:r>
              <a:rPr lang="en-US" altLang="en-US" dirty="0"/>
              <a:t>Lipids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Attractive </a:t>
            </a:r>
            <a:r>
              <a:rPr lang="en-US" altLang="en-US" dirty="0"/>
              <a:t>Forces and the Cell Membrane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09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6" descr="7522n10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2" b="6195"/>
          <a:stretch>
            <a:fillRect/>
          </a:stretch>
        </p:blipFill>
        <p:spPr bwMode="auto">
          <a:xfrm>
            <a:off x="7570029" y="1182129"/>
            <a:ext cx="4241749" cy="46502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0" b="55731"/>
          <a:stretch>
            <a:fillRect/>
          </a:stretch>
        </p:blipFill>
        <p:spPr bwMode="auto">
          <a:xfrm>
            <a:off x="2381121" y="1369176"/>
            <a:ext cx="50514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676" y="0"/>
            <a:ext cx="10515600" cy="1325563"/>
          </a:xfrm>
        </p:spPr>
        <p:txBody>
          <a:bodyPr/>
          <a:lstStyle/>
          <a:p>
            <a:r>
              <a:rPr lang="en-US" dirty="0" smtClean="0"/>
              <a:t>Example of Hydrogen bonding</a:t>
            </a:r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0" r="3313" b="54616"/>
          <a:stretch>
            <a:fillRect/>
          </a:stretch>
        </p:blipFill>
        <p:spPr bwMode="auto">
          <a:xfrm>
            <a:off x="282146" y="4028303"/>
            <a:ext cx="4976699" cy="245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276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264"/>
          </a:xfrm>
        </p:spPr>
        <p:txBody>
          <a:bodyPr/>
          <a:lstStyle/>
          <a:p>
            <a:r>
              <a:rPr lang="en-US" dirty="0" smtClean="0"/>
              <a:t>Additional Hydrogen Bonding Examples</a:t>
            </a:r>
            <a:endParaRPr lang="en-US" dirty="0"/>
          </a:p>
        </p:txBody>
      </p:sp>
      <p:pic>
        <p:nvPicPr>
          <p:cNvPr id="3" name="Picture 2" descr="07_Pg267_UnFigure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415424" y="1519881"/>
            <a:ext cx="11084169" cy="407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78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Ranking of Intermolecular Forces (IMFs)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88076" y="1608438"/>
            <a:ext cx="8229600" cy="4876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For </a:t>
            </a:r>
            <a:r>
              <a:rPr lang="en-US" altLang="en-US" b="1" u="sng" dirty="0" smtClean="0"/>
              <a:t>similarly-sized molecules</a:t>
            </a:r>
            <a:r>
              <a:rPr lang="en-US" altLang="en-US" dirty="0" smtClean="0"/>
              <a:t>, the ranking of IMFs is   </a:t>
            </a:r>
          </a:p>
          <a:p>
            <a:pPr>
              <a:buFontTx/>
              <a:buNone/>
            </a:pPr>
            <a:r>
              <a:rPr lang="en-US" altLang="en-US" dirty="0" smtClean="0"/>
              <a:t>        H-bonding </a:t>
            </a:r>
            <a:r>
              <a:rPr lang="en-US" altLang="en-US" sz="2000" dirty="0" smtClean="0"/>
              <a:t>+ LDFs </a:t>
            </a:r>
            <a:r>
              <a:rPr lang="en-US" altLang="en-US" dirty="0" smtClean="0"/>
              <a:t>&gt; D-D </a:t>
            </a:r>
            <a:r>
              <a:rPr lang="en-US" altLang="en-US" sz="2000" dirty="0" smtClean="0"/>
              <a:t>+ LDFs </a:t>
            </a:r>
            <a:r>
              <a:rPr lang="en-US" altLang="en-US" dirty="0" smtClean="0"/>
              <a:t>&gt; LDFs only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(Use LDFs as a “tie breaker” only if the types of IMFs are the same.)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774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Ion-dipole force </a:t>
            </a:r>
            <a:r>
              <a:rPr lang="en-US" altLang="en-US" sz="3200"/>
              <a:t>exists </a:t>
            </a:r>
            <a:r>
              <a:rPr lang="en-US" altLang="en-US" sz="3200">
                <a:solidFill>
                  <a:srgbClr val="FF0000"/>
                </a:solidFill>
              </a:rPr>
              <a:t>between an ion and </a:t>
            </a:r>
            <a:r>
              <a:rPr lang="en-US" altLang="en-US" sz="3200"/>
              <a:t>the partial charge on the end of a </a:t>
            </a:r>
            <a:r>
              <a:rPr lang="en-US" altLang="en-US" sz="3200">
                <a:solidFill>
                  <a:srgbClr val="FF0000"/>
                </a:solidFill>
              </a:rPr>
              <a:t>polar molecule</a:t>
            </a:r>
          </a:p>
        </p:txBody>
      </p:sp>
      <p:pic>
        <p:nvPicPr>
          <p:cNvPr id="15363" name="Picture 4" descr="FG11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2" r="33673" b="55612"/>
          <a:stretch>
            <a:fillRect/>
          </a:stretch>
        </p:blipFill>
        <p:spPr bwMode="auto">
          <a:xfrm>
            <a:off x="2184400" y="2189164"/>
            <a:ext cx="35814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FG11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2" t="54082" r="33673"/>
          <a:stretch>
            <a:fillRect/>
          </a:stretch>
        </p:blipFill>
        <p:spPr bwMode="auto">
          <a:xfrm>
            <a:off x="6426200" y="2187576"/>
            <a:ext cx="35814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7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altLang="en-US" b="1" u="sng" smtClean="0"/>
              <a:t>Overview of Particle Forces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639888" y="1143001"/>
            <a:ext cx="9028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Arial" panose="020B0604020202020204" pitchFamily="34" charset="0"/>
              </a:rPr>
              <a:t>Type of Force</a:t>
            </a:r>
            <a:r>
              <a:rPr lang="en-US" altLang="en-US" sz="2400">
                <a:latin typeface="Arial" panose="020B0604020202020204" pitchFamily="34" charset="0"/>
              </a:rPr>
              <a:t>	</a:t>
            </a:r>
            <a:r>
              <a:rPr lang="en-US" altLang="en-US" sz="2400" u="sng">
                <a:latin typeface="Arial" panose="020B0604020202020204" pitchFamily="34" charset="0"/>
              </a:rPr>
              <a:t>Relative Strength</a:t>
            </a:r>
            <a:r>
              <a:rPr lang="en-US" altLang="en-US" sz="2400">
                <a:latin typeface="Arial" panose="020B0604020202020204" pitchFamily="34" charset="0"/>
              </a:rPr>
              <a:t>	</a:t>
            </a:r>
            <a:r>
              <a:rPr lang="en-US" altLang="en-US" sz="2400" u="sng">
                <a:latin typeface="Arial" panose="020B0604020202020204" pitchFamily="34" charset="0"/>
              </a:rPr>
              <a:t>Present in </a:t>
            </a:r>
            <a:r>
              <a:rPr lang="en-US" altLang="en-US" sz="2400">
                <a:latin typeface="Arial" panose="020B0604020202020204" pitchFamily="34" charset="0"/>
              </a:rPr>
              <a:t>	</a:t>
            </a:r>
            <a:r>
              <a:rPr lang="en-US" altLang="en-US" sz="2400" u="sng">
                <a:latin typeface="Arial" panose="020B0604020202020204" pitchFamily="34" charset="0"/>
              </a:rPr>
              <a:t>Examples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524000" y="1639889"/>
            <a:ext cx="254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Dispersion Force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(London Force)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4298951" y="1639889"/>
            <a:ext cx="2327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Weak, increasing with size</a:t>
            </a:r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6953251" y="1639888"/>
            <a:ext cx="217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atoms/molecules</a:t>
            </a: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9313864" y="1635125"/>
            <a:ext cx="1330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H</a:t>
            </a:r>
            <a:r>
              <a:rPr lang="en-US" altLang="en-US" sz="2000" baseline="-25000">
                <a:latin typeface="Arial" panose="020B0604020202020204" pitchFamily="34" charset="0"/>
              </a:rPr>
              <a:t>2</a:t>
            </a:r>
            <a:r>
              <a:rPr lang="en-US" altLang="en-US" sz="2400" baseline="-2500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(</a:t>
            </a:r>
            <a:r>
              <a:rPr lang="en-US" altLang="en-US" sz="1800" i="1">
                <a:latin typeface="Arial" panose="020B0604020202020204" pitchFamily="34" charset="0"/>
              </a:rPr>
              <a:t>g</a:t>
            </a:r>
            <a:r>
              <a:rPr lang="en-US" altLang="en-US" sz="18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1639889" y="2489201"/>
            <a:ext cx="1863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Dipole-dipole force</a:t>
            </a: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4225925" y="2489201"/>
            <a:ext cx="2014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moderate</a:t>
            </a:r>
          </a:p>
        </p:txBody>
      </p:sp>
      <p:sp>
        <p:nvSpPr>
          <p:cNvPr id="28682" name="TextBox 10"/>
          <p:cNvSpPr txBox="1">
            <a:spLocks noChangeArrowheads="1"/>
          </p:cNvSpPr>
          <p:nvPr/>
        </p:nvSpPr>
        <p:spPr bwMode="auto">
          <a:xfrm>
            <a:off x="7010401" y="2347914"/>
            <a:ext cx="1933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Polar molecules</a:t>
            </a:r>
          </a:p>
        </p:txBody>
      </p:sp>
      <p:sp>
        <p:nvSpPr>
          <p:cNvPr id="28683" name="TextBox 11"/>
          <p:cNvSpPr txBox="1">
            <a:spLocks noChangeArrowheads="1"/>
          </p:cNvSpPr>
          <p:nvPr/>
        </p:nvSpPr>
        <p:spPr bwMode="auto">
          <a:xfrm>
            <a:off x="9313864" y="2347913"/>
            <a:ext cx="1019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HCl</a:t>
            </a:r>
          </a:p>
        </p:txBody>
      </p:sp>
      <p:sp>
        <p:nvSpPr>
          <p:cNvPr id="28684" name="TextBox 12"/>
          <p:cNvSpPr txBox="1">
            <a:spLocks noChangeArrowheads="1"/>
          </p:cNvSpPr>
          <p:nvPr/>
        </p:nvSpPr>
        <p:spPr bwMode="auto">
          <a:xfrm>
            <a:off x="1524001" y="3355975"/>
            <a:ext cx="1979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Hydrogen bond</a:t>
            </a:r>
          </a:p>
        </p:txBody>
      </p:sp>
      <p:sp>
        <p:nvSpPr>
          <p:cNvPr id="28685" name="TextBox 13"/>
          <p:cNvSpPr txBox="1">
            <a:spLocks noChangeArrowheads="1"/>
          </p:cNvSpPr>
          <p:nvPr/>
        </p:nvSpPr>
        <p:spPr bwMode="auto">
          <a:xfrm>
            <a:off x="4225925" y="3355975"/>
            <a:ext cx="2014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Strong</a:t>
            </a:r>
          </a:p>
        </p:txBody>
      </p:sp>
      <p:sp>
        <p:nvSpPr>
          <p:cNvPr id="28686" name="TextBox 14"/>
          <p:cNvSpPr txBox="1">
            <a:spLocks noChangeArrowheads="1"/>
          </p:cNvSpPr>
          <p:nvPr/>
        </p:nvSpPr>
        <p:spPr bwMode="auto">
          <a:xfrm>
            <a:off x="7010400" y="3197225"/>
            <a:ext cx="1608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Molecules with hydrogen bonded to N,O, or F</a:t>
            </a:r>
          </a:p>
        </p:txBody>
      </p:sp>
      <p:sp>
        <p:nvSpPr>
          <p:cNvPr id="28687" name="TextBox 15"/>
          <p:cNvSpPr txBox="1">
            <a:spLocks noChangeArrowheads="1"/>
          </p:cNvSpPr>
          <p:nvPr/>
        </p:nvSpPr>
        <p:spPr bwMode="auto">
          <a:xfrm>
            <a:off x="9117013" y="3355976"/>
            <a:ext cx="1377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HF, NH</a:t>
            </a:r>
            <a:r>
              <a:rPr lang="en-US" altLang="en-US" sz="2000" baseline="-25000">
                <a:latin typeface="Arial" panose="020B0604020202020204" pitchFamily="34" charset="0"/>
              </a:rPr>
              <a:t>3</a:t>
            </a:r>
            <a:r>
              <a:rPr lang="en-US" altLang="en-US" sz="2000">
                <a:latin typeface="Arial" panose="020B0604020202020204" pitchFamily="34" charset="0"/>
              </a:rPr>
              <a:t>, H</a:t>
            </a:r>
            <a:r>
              <a:rPr lang="en-US" altLang="en-US" sz="2000" baseline="-25000">
                <a:latin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8688" name="TextBox 16"/>
          <p:cNvSpPr txBox="1">
            <a:spLocks noChangeArrowheads="1"/>
          </p:cNvSpPr>
          <p:nvPr/>
        </p:nvSpPr>
        <p:spPr bwMode="auto">
          <a:xfrm>
            <a:off x="1755776" y="4397376"/>
            <a:ext cx="2314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Ion-dipole</a:t>
            </a:r>
          </a:p>
        </p:txBody>
      </p:sp>
      <p:sp>
        <p:nvSpPr>
          <p:cNvPr id="28689" name="TextBox 17"/>
          <p:cNvSpPr txBox="1">
            <a:spLocks noChangeArrowheads="1"/>
          </p:cNvSpPr>
          <p:nvPr/>
        </p:nvSpPr>
        <p:spPr bwMode="auto">
          <a:xfrm>
            <a:off x="4225926" y="4397375"/>
            <a:ext cx="1846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Very strong</a:t>
            </a:r>
          </a:p>
        </p:txBody>
      </p:sp>
      <p:sp>
        <p:nvSpPr>
          <p:cNvPr id="28690" name="TextBox 18"/>
          <p:cNvSpPr txBox="1">
            <a:spLocks noChangeArrowheads="1"/>
          </p:cNvSpPr>
          <p:nvPr/>
        </p:nvSpPr>
        <p:spPr bwMode="auto">
          <a:xfrm>
            <a:off x="7010401" y="4397376"/>
            <a:ext cx="22447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Mixtures of ionic and polar compounds</a:t>
            </a:r>
          </a:p>
        </p:txBody>
      </p:sp>
      <p:sp>
        <p:nvSpPr>
          <p:cNvPr id="28691" name="TextBox 19"/>
          <p:cNvSpPr txBox="1">
            <a:spLocks noChangeArrowheads="1"/>
          </p:cNvSpPr>
          <p:nvPr/>
        </p:nvSpPr>
        <p:spPr bwMode="auto">
          <a:xfrm>
            <a:off x="9134475" y="4397376"/>
            <a:ext cx="1377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Na</a:t>
            </a:r>
            <a:r>
              <a:rPr lang="en-US" altLang="en-US" sz="2000" baseline="30000">
                <a:latin typeface="Arial" panose="020B0604020202020204" pitchFamily="34" charset="0"/>
              </a:rPr>
              <a:t>+</a:t>
            </a:r>
            <a:r>
              <a:rPr lang="en-US" altLang="en-US" sz="2000">
                <a:latin typeface="Arial" panose="020B0604020202020204" pitchFamily="34" charset="0"/>
              </a:rPr>
              <a:t>,Cl</a:t>
            </a:r>
            <a:r>
              <a:rPr lang="en-US" altLang="en-US" sz="2000" baseline="30000">
                <a:latin typeface="Arial" panose="020B0604020202020204" pitchFamily="34" charset="0"/>
              </a:rPr>
              <a:t>-</a:t>
            </a:r>
            <a:r>
              <a:rPr lang="en-US" altLang="en-US" sz="2000">
                <a:latin typeface="Arial" panose="020B0604020202020204" pitchFamily="34" charset="0"/>
              </a:rPr>
              <a:t>, and H</a:t>
            </a:r>
            <a:r>
              <a:rPr lang="en-US" altLang="en-US" sz="2000" baseline="-25000">
                <a:latin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</a:rPr>
              <a:t>O</a:t>
            </a:r>
            <a:endParaRPr lang="en-US" altLang="en-US" sz="2000" baseline="30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59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481" y="1545539"/>
            <a:ext cx="10515600" cy="5110634"/>
          </a:xfrm>
        </p:spPr>
        <p:txBody>
          <a:bodyPr/>
          <a:lstStyle/>
          <a:p>
            <a:pPr>
              <a:buClr>
                <a:schemeClr val="bg2"/>
              </a:buClr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In ionic compounds,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ionic bonds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ea typeface="ＭＳ Ｐゴシック" panose="020B0600070205080204" pitchFamily="34" charset="-128"/>
              </a:rPr>
              <a:t>require large amounts of energy to break.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ea typeface="ＭＳ Ｐゴシック" panose="020B0600070205080204" pitchFamily="34" charset="-128"/>
              </a:rPr>
              <a:t>hold positive and negative ions together.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ea typeface="ＭＳ Ｐゴシック" panose="020B0600070205080204" pitchFamily="34" charset="-128"/>
              </a:rPr>
              <a:t>explain their high melting points.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ea typeface="ＭＳ Ｐゴシック" panose="020B0600070205080204" pitchFamily="34" charset="-128"/>
              </a:rPr>
              <a:t>Ionic Compounds</a:t>
            </a:r>
          </a:p>
        </p:txBody>
      </p:sp>
      <p:pic>
        <p:nvPicPr>
          <p:cNvPr id="5" name="Picture 4" descr="07_Pg269_Un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8"/>
          <a:stretch/>
        </p:blipFill>
        <p:spPr>
          <a:xfrm>
            <a:off x="2040667" y="4001294"/>
            <a:ext cx="5886450" cy="253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52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pitchFamily="80" charset="-128"/>
              </a:rPr>
              <a:t>Identify the main type of attractive forces for each of the following compounds: ionic bonds, dipole–dipole, hydrogen bonds or dispersion.	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pitchFamily="80" charset="-128"/>
              </a:rPr>
              <a:t>1.  NCl</a:t>
            </a:r>
            <a:r>
              <a:rPr lang="en-US" baseline="-25000" dirty="0" smtClean="0">
                <a:ea typeface="ＭＳ Ｐゴシック" pitchFamily="80" charset="-128"/>
              </a:rPr>
              <a:t>3</a:t>
            </a:r>
            <a:endParaRPr lang="en-US" dirty="0" smtClean="0">
              <a:ea typeface="ＭＳ Ｐゴシック" pitchFamily="80" charset="-128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pitchFamily="80" charset="-128"/>
              </a:rPr>
              <a:t>2.  H</a:t>
            </a:r>
            <a:r>
              <a:rPr lang="en-US" baseline="-25000" dirty="0" smtClean="0">
                <a:ea typeface="ＭＳ Ｐゴシック" pitchFamily="80" charset="-128"/>
              </a:rPr>
              <a:t>2</a:t>
            </a:r>
            <a:r>
              <a:rPr lang="en-US" dirty="0" smtClean="0">
                <a:ea typeface="ＭＳ Ｐゴシック" pitchFamily="80" charset="-128"/>
              </a:rPr>
              <a:t>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pitchFamily="80" charset="-128"/>
              </a:rPr>
              <a:t>3.  Br</a:t>
            </a:r>
            <a:r>
              <a:rPr lang="en-US" baseline="-25000" dirty="0" smtClean="0">
                <a:ea typeface="ＭＳ Ｐゴシック" pitchFamily="80" charset="-128"/>
              </a:rPr>
              <a:t>2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pitchFamily="80" charset="-128"/>
              </a:rPr>
              <a:t>4.  KCl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pitchFamily="80" charset="-128"/>
              </a:rPr>
              <a:t>5.  NH</a:t>
            </a:r>
            <a:r>
              <a:rPr lang="en-US" baseline="-25000" dirty="0" smtClean="0">
                <a:ea typeface="ＭＳ Ｐゴシック" pitchFamily="80" charset="-128"/>
              </a:rPr>
              <a:t>3</a:t>
            </a:r>
            <a:endParaRPr lang="en-US" dirty="0" smtClean="0"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131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>
          <a:xfrm>
            <a:off x="2824164" y="0"/>
            <a:ext cx="7767637" cy="1430338"/>
          </a:xfrm>
        </p:spPr>
        <p:txBody>
          <a:bodyPr/>
          <a:lstStyle/>
          <a:p>
            <a:pPr algn="l">
              <a:defRPr/>
            </a:pPr>
            <a:r>
              <a:rPr lang="en-US" sz="2400" b="1" i="1"/>
              <a:t>Properties of Gases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828800" y="1219201"/>
            <a:ext cx="84582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Gases differ from solids and liquids in the following ways: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0F0"/>
              </a:buClr>
              <a:buSzPct val="100000"/>
              <a:buFont typeface="Arial" panose="020B0604020202020204" pitchFamily="34" charset="0"/>
              <a:buAutoNum type="arabicParenR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sample of gas assumes both the shape and volume of the container.</a:t>
            </a:r>
          </a:p>
          <a:p>
            <a:pPr>
              <a:buClr>
                <a:srgbClr val="00B0F0"/>
              </a:buClr>
              <a:buSzPct val="100000"/>
              <a:buFont typeface="Arial" panose="020B0604020202020204" pitchFamily="34" charset="0"/>
              <a:buAutoNum type="arabicParenR"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0F0"/>
              </a:buClr>
              <a:buSzPct val="100000"/>
              <a:buFont typeface="Arial" panose="020B0604020202020204" pitchFamily="34" charset="0"/>
              <a:buAutoNum type="arabicParenR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Gases are compressible.</a:t>
            </a:r>
          </a:p>
          <a:p>
            <a:pPr>
              <a:buClr>
                <a:srgbClr val="00B0F0"/>
              </a:buClr>
              <a:buSzPct val="100000"/>
              <a:buFont typeface="Arial" panose="020B0604020202020204" pitchFamily="34" charset="0"/>
              <a:buAutoNum type="arabicParenR"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0F0"/>
              </a:buClr>
              <a:buSzPct val="100000"/>
              <a:buFont typeface="Arial" panose="020B0604020202020204" pitchFamily="34" charset="0"/>
              <a:buAutoNum type="arabicParenR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densities of gases are much smaller than those of liquids and solids and are highly variable depending on temperature and pressure.</a:t>
            </a:r>
          </a:p>
          <a:p>
            <a:pPr>
              <a:buClr>
                <a:srgbClr val="00B0F0"/>
              </a:buClr>
              <a:buSzPct val="100000"/>
              <a:buFont typeface="Arial" panose="020B0604020202020204" pitchFamily="34" charset="0"/>
              <a:buAutoNum type="arabicParenR"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0F0"/>
              </a:buClr>
              <a:buSzPct val="100000"/>
              <a:buFont typeface="Arial" panose="020B0604020202020204" pitchFamily="34" charset="0"/>
              <a:buAutoNum type="arabicParenR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Gases form homogeneous mixtures (solutions) with one another in any proportion.</a:t>
            </a:r>
          </a:p>
        </p:txBody>
      </p:sp>
    </p:spTree>
    <p:extLst>
      <p:ext uri="{BB962C8B-B14F-4D97-AF65-F5344CB8AC3E}">
        <p14:creationId xmlns:p14="http://schemas.microsoft.com/office/powerpoint/2010/main" val="29059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848" y="134594"/>
            <a:ext cx="11920152" cy="746856"/>
          </a:xfrm>
        </p:spPr>
        <p:txBody>
          <a:bodyPr/>
          <a:lstStyle/>
          <a:p>
            <a:pPr eaLnBrk="1" hangingPunct="1"/>
            <a:r>
              <a:rPr lang="en-US" dirty="0" smtClean="0"/>
              <a:t>What is pressure and Common units of pressure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0837" y="1814383"/>
            <a:ext cx="2971800" cy="381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101.325 </a:t>
            </a:r>
            <a:r>
              <a:rPr lang="en-US" dirty="0" err="1" smtClean="0"/>
              <a:t>kPa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= 760 mm Hg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= 760 </a:t>
            </a:r>
            <a:r>
              <a:rPr lang="en-US" dirty="0" err="1" smtClean="0"/>
              <a:t>torr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= 1 </a:t>
            </a:r>
            <a:r>
              <a:rPr lang="en-US" dirty="0" err="1" smtClean="0"/>
              <a:t>atm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= 30 in Hg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= 14.7psi</a:t>
            </a:r>
          </a:p>
        </p:txBody>
      </p:sp>
      <p:pic>
        <p:nvPicPr>
          <p:cNvPr id="4" name="Picture 4" descr="fg11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7016" y="760947"/>
            <a:ext cx="3858926" cy="566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4197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292" y="96409"/>
            <a:ext cx="10515600" cy="908608"/>
          </a:xfrm>
        </p:spPr>
        <p:txBody>
          <a:bodyPr/>
          <a:lstStyle/>
          <a:p>
            <a:r>
              <a:rPr lang="en-US" b="1" i="1" dirty="0" smtClean="0"/>
              <a:t>The Gas Laws</a:t>
            </a:r>
            <a:endParaRPr lang="en-US" dirty="0"/>
          </a:p>
        </p:txBody>
      </p:sp>
      <p:sp>
        <p:nvSpPr>
          <p:cNvPr id="4" name="Text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864972" y="946149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Boyle’s law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 that the pressure of a fixed amount of gas at a constant temperature is inversely proportional to the volume of the gas.</a:t>
            </a:r>
            <a:endParaRPr lang="en-US" alt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140940" y="1747836"/>
            <a:ext cx="1219200" cy="1143000"/>
            <a:chOff x="914400" y="2895600"/>
            <a:chExt cx="1219200" cy="11430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914400" y="2895600"/>
              <a:ext cx="1219200" cy="11430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latin typeface="Arial" charset="0"/>
              </a:endParaRP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1066800" y="3048000"/>
            <a:ext cx="914400" cy="8589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Equation" r:id="rId3" imgW="418918" imgH="393529" progId="">
                    <p:embed/>
                  </p:oleObj>
                </mc:Choice>
                <mc:Fallback>
                  <p:oleObj name="Equation" r:id="rId3" imgW="418918" imgH="39352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3048000"/>
                          <a:ext cx="914400" cy="8589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7339912" y="1788051"/>
            <a:ext cx="2438400" cy="609600"/>
            <a:chOff x="419100" y="5638800"/>
            <a:chExt cx="2438400" cy="609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419100" y="5638800"/>
              <a:ext cx="2438400" cy="6096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0" name="TextBox 4"/>
            <p:cNvSpPr txBox="1">
              <a:spLocks noChangeArrowheads="1"/>
            </p:cNvSpPr>
            <p:nvPr/>
          </p:nvSpPr>
          <p:spPr bwMode="auto">
            <a:xfrm>
              <a:off x="457200" y="5712768"/>
              <a:ext cx="2362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P</a:t>
              </a:r>
              <a:r>
                <a:rPr lang="en-US" altLang="en-US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905366" y="2428873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constant temperature</a:t>
            </a:r>
          </a:p>
        </p:txBody>
      </p:sp>
      <p:pic>
        <p:nvPicPr>
          <p:cNvPr id="12" name="Picture 11" descr="07_09_Figure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4"/>
          <a:stretch/>
        </p:blipFill>
        <p:spPr>
          <a:xfrm>
            <a:off x="2673178" y="3243277"/>
            <a:ext cx="4572000" cy="34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8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Intermolecular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811"/>
            <a:ext cx="10515600" cy="4694152"/>
          </a:xfrm>
        </p:spPr>
        <p:txBody>
          <a:bodyPr/>
          <a:lstStyle/>
          <a:p>
            <a:pPr marL="457200" indent="-457200"/>
            <a:r>
              <a:rPr lang="en-US" altLang="en-US" b="1" dirty="0" smtClean="0"/>
              <a:t>Intermolecular force: </a:t>
            </a:r>
            <a:r>
              <a:rPr lang="en-US" altLang="en-US" dirty="0" smtClean="0"/>
              <a:t>The force of attraction that holds one molecule to another molecule.</a:t>
            </a:r>
          </a:p>
          <a:p>
            <a:pPr marL="457200" indent="-457200"/>
            <a:r>
              <a:rPr lang="en-US" altLang="en-US" dirty="0" smtClean="0"/>
              <a:t>The </a:t>
            </a:r>
            <a:r>
              <a:rPr lang="el-GR" altLang="en-US" dirty="0" smtClean="0"/>
              <a:t>δ</a:t>
            </a:r>
            <a:r>
              <a:rPr lang="en-US" altLang="en-US" baseline="30000" dirty="0" smtClean="0"/>
              <a:t>-</a:t>
            </a:r>
            <a:r>
              <a:rPr lang="en-US" altLang="en-US" dirty="0" smtClean="0"/>
              <a:t> end of one molecule attracts the </a:t>
            </a:r>
            <a:r>
              <a:rPr lang="el-GR" altLang="en-US" dirty="0" smtClean="0"/>
              <a:t>δ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end of  another molecule.</a:t>
            </a:r>
          </a:p>
          <a:p>
            <a:endParaRPr lang="en-US" dirty="0"/>
          </a:p>
        </p:txBody>
      </p:sp>
      <p:pic>
        <p:nvPicPr>
          <p:cNvPr id="4" name="Picture 3" descr="dipole-dipol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3" y="3916191"/>
            <a:ext cx="4267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ipole-dipole 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552" y="3603389"/>
            <a:ext cx="28956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57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3"/>
          <p:cNvSpPr>
            <a:spLocks noGrp="1"/>
          </p:cNvSpPr>
          <p:nvPr>
            <p:ph type="title"/>
          </p:nvPr>
        </p:nvSpPr>
        <p:spPr>
          <a:xfrm>
            <a:off x="1919417" y="19776"/>
            <a:ext cx="7767638" cy="807308"/>
          </a:xfrm>
        </p:spPr>
        <p:txBody>
          <a:bodyPr/>
          <a:lstStyle/>
          <a:p>
            <a:pPr algn="ctr">
              <a:defRPr/>
            </a:pPr>
            <a:r>
              <a:rPr lang="en-US" sz="2400" b="1" i="1" dirty="0"/>
              <a:t>The Gas Laws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1919417" y="746787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Charles’s and Gay-Lussac’s law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 simply 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Charles’s Law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states that the volume of a gas maintained at constant pressure is directly proportional to the absolute temperature of the gas.</a:t>
            </a:r>
            <a:endParaRPr lang="en-US" alt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9" name="Group 6"/>
          <p:cNvGrpSpPr>
            <a:grpSpLocks/>
          </p:cNvGrpSpPr>
          <p:nvPr/>
        </p:nvGrpSpPr>
        <p:grpSpPr bwMode="auto">
          <a:xfrm>
            <a:off x="2971800" y="2112223"/>
            <a:ext cx="1676400" cy="838200"/>
            <a:chOff x="526473" y="1828800"/>
            <a:chExt cx="1219200" cy="838200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526473" y="1828800"/>
              <a:ext cx="1219200" cy="8382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latin typeface="Arial" charset="0"/>
              </a:endParaRPr>
            </a:p>
          </p:txBody>
        </p:sp>
        <p:graphicFrame>
          <p:nvGraphicFramePr>
            <p:cNvPr id="3075" name="Object 2"/>
            <p:cNvGraphicFramePr>
              <a:graphicFrameLocks noChangeAspect="1"/>
            </p:cNvGraphicFramePr>
            <p:nvPr/>
          </p:nvGraphicFramePr>
          <p:xfrm>
            <a:off x="692728" y="2057400"/>
            <a:ext cx="859051" cy="331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0" name="Equation" r:id="rId3" imgW="393529" imgH="152334" progId="">
                    <p:embed/>
                  </p:oleObj>
                </mc:Choice>
                <mc:Fallback>
                  <p:oleObj name="Equation" r:id="rId3" imgW="393529" imgH="15233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728" y="2057400"/>
                          <a:ext cx="859051" cy="331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315200" y="2036023"/>
            <a:ext cx="2133600" cy="990600"/>
            <a:chOff x="-1246908" y="1677988"/>
            <a:chExt cx="1551709" cy="9906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-1246908" y="1677988"/>
              <a:ext cx="1551709" cy="9906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latin typeface="Arial" charset="0"/>
              </a:endParaRPr>
            </a:p>
          </p:txBody>
        </p:sp>
        <p:graphicFrame>
          <p:nvGraphicFramePr>
            <p:cNvPr id="3074" name="Object 3"/>
            <p:cNvGraphicFramePr>
              <a:graphicFrameLocks noChangeAspect="1"/>
            </p:cNvGraphicFramePr>
            <p:nvPr/>
          </p:nvGraphicFramePr>
          <p:xfrm>
            <a:off x="-969817" y="1703388"/>
            <a:ext cx="1080655" cy="93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1" name="Equation" r:id="rId5" imgW="495085" imgH="431613" progId="">
                    <p:embed/>
                  </p:oleObj>
                </mc:Choice>
                <mc:Fallback>
                  <p:oleObj name="Equation" r:id="rId5" imgW="495085" imgH="43161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69817" y="1703388"/>
                          <a:ext cx="1080655" cy="939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6629400" y="3221185"/>
            <a:ext cx="350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constant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</a:p>
          <a:p>
            <a:pPr algn="ctr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must always be in Kelvin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fg11_07-01U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881" y="3179022"/>
            <a:ext cx="5282328" cy="353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049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3550"/>
            <a:ext cx="10356851" cy="516753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The Gas Laws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914400" y="1248397"/>
            <a:ext cx="10676238" cy="552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None/>
            </a:pPr>
            <a:r>
              <a:rPr kumimoji="1" lang="en-US" altLang="en-US" dirty="0">
                <a:solidFill>
                  <a:srgbClr val="663300"/>
                </a:solidFill>
              </a:rPr>
              <a:t>Gay-Lussac’s  law: </a:t>
            </a:r>
            <a:r>
              <a:rPr kumimoji="1" lang="en-US" altLang="en-US" dirty="0" smtClean="0">
                <a:solidFill>
                  <a:srgbClr val="000099"/>
                </a:solidFill>
              </a:rPr>
              <a:t>The Volume of a sample of gas at constant pressure will vary directly with temperature.</a:t>
            </a:r>
          </a:p>
          <a:p>
            <a:pPr lvl="1" eaLnBrk="1" hangingPunct="1">
              <a:buFontTx/>
              <a:buNone/>
            </a:pPr>
            <a:endParaRPr kumimoji="1" lang="en-US" altLang="en-US" dirty="0" smtClean="0">
              <a:solidFill>
                <a:srgbClr val="000099"/>
              </a:solidFill>
            </a:endParaRPr>
          </a:p>
          <a:p>
            <a:pPr lvl="1" eaLnBrk="1" hangingPunct="1"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Temperature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must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</a:p>
          <a:p>
            <a:pPr lvl="1" eaLnBrk="1" hangingPunct="1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Kelvin</a:t>
            </a:r>
          </a:p>
          <a:p>
            <a:pPr lvl="1" eaLnBrk="1" hangingPunct="1">
              <a:buFontTx/>
              <a:buNone/>
            </a:pPr>
            <a:r>
              <a:rPr kumimoji="1" lang="en-US" altLang="en-US" dirty="0">
                <a:solidFill>
                  <a:srgbClr val="000099"/>
                </a:solidFill>
              </a:rPr>
              <a:t>Temperature &amp; pressure</a:t>
            </a:r>
          </a:p>
          <a:p>
            <a:pPr lvl="1" eaLnBrk="1" hangingPunct="1"/>
            <a:r>
              <a:rPr kumimoji="1" lang="en-US" altLang="en-US" dirty="0">
                <a:solidFill>
                  <a:srgbClr val="000099"/>
                </a:solidFill>
              </a:rPr>
              <a:t>As P</a:t>
            </a:r>
            <a:r>
              <a:rPr kumimoji="1" lang="en-US" altLang="en-US" dirty="0">
                <a:solidFill>
                  <a:srgbClr val="000099"/>
                </a:solidFill>
                <a:sym typeface="Symbol" panose="05050102010706020507" pitchFamily="18" charset="2"/>
              </a:rPr>
              <a:t> then T</a:t>
            </a:r>
          </a:p>
          <a:p>
            <a:pPr lvl="1" eaLnBrk="1" hangingPunct="1"/>
            <a:r>
              <a:rPr kumimoji="1" lang="en-US" altLang="en-US" dirty="0">
                <a:solidFill>
                  <a:srgbClr val="000099"/>
                </a:solidFill>
                <a:sym typeface="Symbol" panose="05050102010706020507" pitchFamily="18" charset="2"/>
              </a:rPr>
              <a:t>At constant V, n</a:t>
            </a:r>
            <a:r>
              <a:rPr kumimoji="1" lang="en-US" altLang="en-US" dirty="0">
                <a:solidFill>
                  <a:srgbClr val="663300"/>
                </a:solidFill>
              </a:rPr>
              <a:t> </a:t>
            </a:r>
          </a:p>
          <a:p>
            <a:pPr lvl="1" eaLnBrk="1" hangingPunct="1">
              <a:buFontTx/>
              <a:buNone/>
            </a:pPr>
            <a:endParaRPr kumimoji="1" lang="en-US" altLang="en-US" dirty="0" smtClean="0">
              <a:solidFill>
                <a:srgbClr val="000099"/>
              </a:solidFill>
            </a:endParaRPr>
          </a:p>
          <a:p>
            <a:pPr lvl="1" eaLnBrk="1" hangingPunct="1">
              <a:buFontTx/>
              <a:buNone/>
            </a:pPr>
            <a:endParaRPr kumimoji="1" lang="en-US" altLang="en-US" dirty="0" smtClean="0">
              <a:solidFill>
                <a:srgbClr val="000099"/>
              </a:solidFill>
            </a:endParaRPr>
          </a:p>
          <a:p>
            <a:pPr lvl="1" eaLnBrk="1" hangingPunct="1">
              <a:buFontTx/>
              <a:buNone/>
            </a:pPr>
            <a:endParaRPr kumimoji="1" lang="en-US" altLang="en-US" dirty="0" smtClean="0">
              <a:solidFill>
                <a:srgbClr val="000099"/>
              </a:solidFill>
            </a:endParaRPr>
          </a:p>
          <a:p>
            <a:pPr lvl="1" eaLnBrk="1" hangingPunct="1">
              <a:buFontTx/>
              <a:buNone/>
            </a:pPr>
            <a:endParaRPr kumimoji="1" lang="en-US" altLang="en-US" dirty="0">
              <a:solidFill>
                <a:srgbClr val="000099"/>
              </a:solidFill>
            </a:endParaRPr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856" y="2281659"/>
            <a:ext cx="2486984" cy="1882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40" y="2117124"/>
            <a:ext cx="32956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558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3550"/>
            <a:ext cx="10356851" cy="1002785"/>
          </a:xfrm>
        </p:spPr>
        <p:txBody>
          <a:bodyPr/>
          <a:lstStyle/>
          <a:p>
            <a:pPr algn="ctr"/>
            <a:r>
              <a:rPr lang="en-US" dirty="0" smtClean="0"/>
              <a:t>Gas Laws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466335"/>
            <a:ext cx="1097280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  <a:defRPr/>
            </a:pPr>
            <a:r>
              <a:rPr kumimoji="1" lang="en-US" sz="2800" dirty="0">
                <a:solidFill>
                  <a:srgbClr val="663300"/>
                </a:solidFill>
                <a:latin typeface="Microsoft Sans Serif" pitchFamily="34" charset="0"/>
              </a:rPr>
              <a:t>If we combine all of the relationships from the 3 laws covered thus far (Boyle’s,  Charles’s, and Gay-Lussac’s) we can develop a mathematical equation that can solve for a situation where 3 variables change :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05698" y="3249827"/>
            <a:ext cx="2095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5400" dirty="0">
                <a:solidFill>
                  <a:srgbClr val="3399FF"/>
                </a:solidFill>
                <a:latin typeface="Microsoft Sans Serif" pitchFamily="34" charset="0"/>
              </a:rPr>
              <a:t>PV</a:t>
            </a:r>
            <a:r>
              <a:rPr lang="en-US" sz="5400" dirty="0">
                <a:solidFill>
                  <a:srgbClr val="3399FF"/>
                </a:solidFill>
                <a:latin typeface="AidaBook" pitchFamily="2" charset="0"/>
              </a:rPr>
              <a:t>=</a:t>
            </a:r>
            <a:r>
              <a:rPr lang="en-US" sz="5400" dirty="0">
                <a:solidFill>
                  <a:srgbClr val="3399FF"/>
                </a:solidFill>
                <a:latin typeface="Microsoft Sans Serif" pitchFamily="34" charset="0"/>
              </a:rPr>
              <a:t>k</a:t>
            </a:r>
            <a:r>
              <a:rPr lang="en-US" sz="5400" baseline="-25000" dirty="0">
                <a:solidFill>
                  <a:srgbClr val="3399FF"/>
                </a:solidFill>
                <a:latin typeface="Microsoft Sans Serif" pitchFamily="34" charset="0"/>
              </a:rPr>
              <a:t>1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52900" y="3249827"/>
            <a:ext cx="2247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5400" dirty="0">
                <a:solidFill>
                  <a:srgbClr val="3399FF"/>
                </a:solidFill>
                <a:latin typeface="Microsoft Sans Serif" pitchFamily="34" charset="0"/>
              </a:rPr>
              <a:t>V/T</a:t>
            </a:r>
            <a:r>
              <a:rPr lang="en-US" sz="5400" dirty="0">
                <a:solidFill>
                  <a:srgbClr val="3399FF"/>
                </a:solidFill>
                <a:latin typeface="AidaBook" pitchFamily="2" charset="0"/>
              </a:rPr>
              <a:t>=</a:t>
            </a:r>
            <a:r>
              <a:rPr lang="en-US" sz="5400" dirty="0">
                <a:solidFill>
                  <a:srgbClr val="3399FF"/>
                </a:solidFill>
                <a:latin typeface="Microsoft Sans Serif" pitchFamily="34" charset="0"/>
              </a:rPr>
              <a:t>k</a:t>
            </a:r>
            <a:r>
              <a:rPr lang="en-US" sz="5400" baseline="-25000" dirty="0">
                <a:solidFill>
                  <a:srgbClr val="3399FF"/>
                </a:solidFill>
                <a:latin typeface="Microsoft Sans Serif" pitchFamily="34" charset="0"/>
              </a:rPr>
              <a:t>2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387066" y="3249827"/>
            <a:ext cx="2247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5400" dirty="0">
                <a:solidFill>
                  <a:srgbClr val="3399FF"/>
                </a:solidFill>
                <a:latin typeface="Microsoft Sans Serif" pitchFamily="34" charset="0"/>
              </a:rPr>
              <a:t>P/T</a:t>
            </a:r>
            <a:r>
              <a:rPr lang="en-US" sz="5400" dirty="0">
                <a:solidFill>
                  <a:srgbClr val="3399FF"/>
                </a:solidFill>
                <a:latin typeface="AidaBook" pitchFamily="2" charset="0"/>
              </a:rPr>
              <a:t>=</a:t>
            </a:r>
            <a:r>
              <a:rPr lang="en-US" sz="5400" dirty="0">
                <a:solidFill>
                  <a:srgbClr val="3399FF"/>
                </a:solidFill>
                <a:latin typeface="Microsoft Sans Serif" pitchFamily="34" charset="0"/>
              </a:rPr>
              <a:t>k</a:t>
            </a:r>
            <a:r>
              <a:rPr lang="en-US" sz="5400" baseline="-25000" dirty="0">
                <a:solidFill>
                  <a:srgbClr val="3399FF"/>
                </a:solidFill>
                <a:latin typeface="Microsoft Sans Serif" pitchFamily="34" charset="0"/>
              </a:rPr>
              <a:t>3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914400" y="4460789"/>
            <a:ext cx="3633788" cy="1616075"/>
            <a:chOff x="1523" y="2016"/>
            <a:chExt cx="2289" cy="1018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523" y="2016"/>
              <a:ext cx="1300" cy="1018"/>
              <a:chOff x="768" y="2352"/>
              <a:chExt cx="1300" cy="1018"/>
            </a:xfrm>
          </p:grpSpPr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768" y="2352"/>
                <a:ext cx="86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4000" b="1">
                    <a:solidFill>
                      <a:srgbClr val="3399FF"/>
                    </a:solidFill>
                    <a:latin typeface="Microsoft Sans Serif" pitchFamily="34" charset="0"/>
                  </a:rPr>
                  <a:t>P</a:t>
                </a:r>
                <a:r>
                  <a:rPr lang="en-US" sz="4000" b="1" baseline="-25000">
                    <a:solidFill>
                      <a:srgbClr val="3399FF"/>
                    </a:solidFill>
                    <a:latin typeface="Microsoft Sans Serif" pitchFamily="34" charset="0"/>
                  </a:rPr>
                  <a:t>1</a:t>
                </a:r>
                <a:r>
                  <a:rPr lang="en-US" sz="4000" b="1">
                    <a:solidFill>
                      <a:srgbClr val="3399FF"/>
                    </a:solidFill>
                    <a:latin typeface="Microsoft Sans Serif" pitchFamily="34" charset="0"/>
                  </a:rPr>
                  <a:t>V</a:t>
                </a:r>
                <a:r>
                  <a:rPr lang="en-US" sz="4000" b="1" baseline="-25000">
                    <a:solidFill>
                      <a:srgbClr val="3399FF"/>
                    </a:solidFill>
                    <a:latin typeface="Microsoft Sans Serif" pitchFamily="34" charset="0"/>
                  </a:rPr>
                  <a:t>1</a:t>
                </a:r>
                <a:endParaRPr lang="en-US" sz="4000" b="1">
                  <a:solidFill>
                    <a:srgbClr val="3399FF"/>
                  </a:solidFill>
                  <a:latin typeface="Microsoft Sans Serif" pitchFamily="34" charset="0"/>
                </a:endParaRPr>
              </a:p>
            </p:txBody>
          </p: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>
                <a:off x="774" y="2880"/>
                <a:ext cx="858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>
                <a:outerShdw dist="28398" dir="1593903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960" y="2928"/>
                <a:ext cx="64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4000" b="1">
                    <a:solidFill>
                      <a:srgbClr val="3399FF"/>
                    </a:solidFill>
                    <a:latin typeface="Microsoft Sans Serif" pitchFamily="34" charset="0"/>
                  </a:rPr>
                  <a:t>T</a:t>
                </a:r>
                <a:r>
                  <a:rPr lang="en-US" sz="4000" b="1" baseline="-25000">
                    <a:solidFill>
                      <a:srgbClr val="3399FF"/>
                    </a:solidFill>
                    <a:latin typeface="Microsoft Sans Serif" pitchFamily="34" charset="0"/>
                  </a:rPr>
                  <a:t>1</a:t>
                </a: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/>
            </p:nvSpPr>
            <p:spPr bwMode="auto">
              <a:xfrm>
                <a:off x="1680" y="2688"/>
                <a:ext cx="38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4000" b="1">
                    <a:solidFill>
                      <a:srgbClr val="3399FF"/>
                    </a:solidFill>
                    <a:latin typeface="Microsoft Sans Serif" pitchFamily="34" charset="0"/>
                  </a:rPr>
                  <a:t>=</a:t>
                </a:r>
                <a:r>
                  <a:rPr lang="en-US" sz="4000" b="1">
                    <a:solidFill>
                      <a:schemeClr val="folHlink"/>
                    </a:solidFill>
                    <a:latin typeface="Microsoft Sans Serif" pitchFamily="34" charset="0"/>
                  </a:rPr>
                  <a:t> </a:t>
                </a:r>
                <a:endParaRPr lang="en-US" sz="4000" b="1" baseline="-25000">
                  <a:solidFill>
                    <a:schemeClr val="folHlink"/>
                  </a:solidFill>
                  <a:latin typeface="Microsoft Sans Serif" pitchFamily="34" charset="0"/>
                </a:endParaRP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2784" y="2016"/>
              <a:ext cx="1028" cy="1018"/>
              <a:chOff x="768" y="2352"/>
              <a:chExt cx="1028" cy="1018"/>
            </a:xfrm>
          </p:grpSpPr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768" y="2352"/>
                <a:ext cx="86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4000" b="1">
                    <a:solidFill>
                      <a:srgbClr val="3399FF"/>
                    </a:solidFill>
                    <a:latin typeface="Microsoft Sans Serif" pitchFamily="34" charset="0"/>
                  </a:rPr>
                  <a:t>P</a:t>
                </a:r>
                <a:r>
                  <a:rPr lang="en-US" sz="4000" b="1" baseline="-25000">
                    <a:solidFill>
                      <a:srgbClr val="3399FF"/>
                    </a:solidFill>
                    <a:latin typeface="Microsoft Sans Serif" pitchFamily="34" charset="0"/>
                  </a:rPr>
                  <a:t>2</a:t>
                </a:r>
                <a:r>
                  <a:rPr lang="en-US" sz="4000" b="1">
                    <a:solidFill>
                      <a:srgbClr val="3399FF"/>
                    </a:solidFill>
                    <a:latin typeface="Microsoft Sans Serif" pitchFamily="34" charset="0"/>
                  </a:rPr>
                  <a:t>V</a:t>
                </a:r>
                <a:r>
                  <a:rPr lang="en-US" sz="4000" b="1" baseline="-25000">
                    <a:solidFill>
                      <a:srgbClr val="3399FF"/>
                    </a:solidFill>
                    <a:latin typeface="Microsoft Sans Serif" pitchFamily="34" charset="0"/>
                  </a:rPr>
                  <a:t>2</a:t>
                </a:r>
                <a:endParaRPr lang="en-US" sz="4000" b="1">
                  <a:solidFill>
                    <a:srgbClr val="3399FF"/>
                  </a:solidFill>
                  <a:latin typeface="Microsoft Sans Serif" pitchFamily="34" charset="0"/>
                </a:endParaRPr>
              </a:p>
            </p:txBody>
          </p:sp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774" y="2880"/>
                <a:ext cx="858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>
                <a:outerShdw dist="28398" dir="1593903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" name="Text Box 14"/>
              <p:cNvSpPr txBox="1">
                <a:spLocks noChangeArrowheads="1"/>
              </p:cNvSpPr>
              <p:nvPr/>
            </p:nvSpPr>
            <p:spPr bwMode="auto">
              <a:xfrm>
                <a:off x="960" y="2928"/>
                <a:ext cx="64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4000" b="1" dirty="0">
                    <a:solidFill>
                      <a:srgbClr val="3399FF"/>
                    </a:solidFill>
                    <a:latin typeface="Microsoft Sans Serif" pitchFamily="34" charset="0"/>
                  </a:rPr>
                  <a:t>T</a:t>
                </a:r>
                <a:r>
                  <a:rPr lang="en-US" sz="4000" b="1" baseline="-25000" dirty="0">
                    <a:solidFill>
                      <a:srgbClr val="3399FF"/>
                    </a:solidFill>
                    <a:latin typeface="Microsoft Sans Serif" pitchFamily="34" charset="0"/>
                  </a:rPr>
                  <a:t>2</a:t>
                </a:r>
              </a:p>
            </p:txBody>
          </p:sp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1680" y="2688"/>
                <a:ext cx="11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endParaRPr lang="en-US" sz="4000" b="1">
                  <a:solidFill>
                    <a:schemeClr val="folHlink"/>
                  </a:solidFill>
                  <a:latin typeface="Microsoft Sans Serif" pitchFamily="34" charset="0"/>
                </a:endParaRPr>
              </a:p>
            </p:txBody>
          </p:sp>
        </p:grp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851401" y="5100551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3399FF"/>
                </a:solidFill>
              </a:rPr>
              <a:t>OR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156201" y="4749713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3399FF"/>
                </a:solidFill>
                <a:latin typeface="Microsoft Sans Serif" pitchFamily="34" charset="0"/>
              </a:rPr>
              <a:t>P</a:t>
            </a:r>
            <a:r>
              <a:rPr lang="en-US" sz="4000" b="1" baseline="-25000" dirty="0">
                <a:solidFill>
                  <a:srgbClr val="3399FF"/>
                </a:solidFill>
                <a:latin typeface="Microsoft Sans Serif" pitchFamily="34" charset="0"/>
              </a:rPr>
              <a:t>1</a:t>
            </a:r>
            <a:r>
              <a:rPr lang="en-US" sz="4000" b="1" dirty="0">
                <a:solidFill>
                  <a:srgbClr val="3399FF"/>
                </a:solidFill>
                <a:latin typeface="Microsoft Sans Serif" pitchFamily="34" charset="0"/>
              </a:rPr>
              <a:t>V</a:t>
            </a:r>
            <a:r>
              <a:rPr lang="en-US" sz="4000" b="1" baseline="-25000" dirty="0">
                <a:solidFill>
                  <a:srgbClr val="3399FF"/>
                </a:solidFill>
                <a:latin typeface="Microsoft Sans Serif" pitchFamily="34" charset="0"/>
              </a:rPr>
              <a:t>1</a:t>
            </a:r>
            <a:r>
              <a:rPr lang="en-US" sz="4000" b="1" dirty="0">
                <a:solidFill>
                  <a:srgbClr val="3399FF"/>
                </a:solidFill>
                <a:latin typeface="Microsoft Sans Serif" pitchFamily="34" charset="0"/>
              </a:rPr>
              <a:t>T</a:t>
            </a:r>
            <a:r>
              <a:rPr lang="en-US" sz="4000" b="1" baseline="-25000" dirty="0">
                <a:solidFill>
                  <a:srgbClr val="3399FF"/>
                </a:solidFill>
                <a:latin typeface="Microsoft Sans Serif" pitchFamily="34" charset="0"/>
              </a:rPr>
              <a:t>2 </a:t>
            </a:r>
            <a:r>
              <a:rPr lang="en-US" sz="4000" b="1" dirty="0">
                <a:solidFill>
                  <a:srgbClr val="3399FF"/>
                </a:solidFill>
                <a:latin typeface="Microsoft Sans Serif" pitchFamily="34" charset="0"/>
              </a:rPr>
              <a:t>= P</a:t>
            </a:r>
            <a:r>
              <a:rPr lang="en-US" sz="4000" b="1" baseline="-25000" dirty="0">
                <a:solidFill>
                  <a:srgbClr val="3399FF"/>
                </a:solidFill>
                <a:latin typeface="Microsoft Sans Serif" pitchFamily="34" charset="0"/>
              </a:rPr>
              <a:t>2</a:t>
            </a:r>
            <a:r>
              <a:rPr lang="en-US" sz="4000" b="1" dirty="0">
                <a:solidFill>
                  <a:srgbClr val="3399FF"/>
                </a:solidFill>
                <a:latin typeface="Microsoft Sans Serif" pitchFamily="34" charset="0"/>
              </a:rPr>
              <a:t>V</a:t>
            </a:r>
            <a:r>
              <a:rPr lang="en-US" sz="4000" b="1" baseline="-25000" dirty="0">
                <a:solidFill>
                  <a:srgbClr val="3399FF"/>
                </a:solidFill>
                <a:latin typeface="Microsoft Sans Serif" pitchFamily="34" charset="0"/>
              </a:rPr>
              <a:t>2</a:t>
            </a:r>
            <a:r>
              <a:rPr lang="en-US" sz="4000" b="1" dirty="0">
                <a:solidFill>
                  <a:srgbClr val="3399FF"/>
                </a:solidFill>
                <a:latin typeface="Microsoft Sans Serif" pitchFamily="34" charset="0"/>
              </a:rPr>
              <a:t>T</a:t>
            </a:r>
            <a:r>
              <a:rPr lang="en-US" sz="4000" b="1" baseline="-25000" dirty="0">
                <a:solidFill>
                  <a:srgbClr val="3399FF"/>
                </a:solidFill>
                <a:latin typeface="Microsoft Sans Serif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911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ert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24299"/>
            <a:ext cx="10515600" cy="888956"/>
          </a:xfrm>
        </p:spPr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040" y="1013255"/>
            <a:ext cx="10595919" cy="556054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Calculate the volume of a sample of gas at 5.75 </a:t>
            </a:r>
            <a:r>
              <a:rPr lang="en-US" altLang="en-US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atm</a:t>
            </a:r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if it occupies 5.14 L at 2.49 atm.  (Assume constant temperature.)</a:t>
            </a:r>
          </a:p>
          <a:p>
            <a:r>
              <a:rPr lang="en-US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A sample of argon gas that originally occupied 14.6 L at 25</a:t>
            </a:r>
            <a:r>
              <a:rPr lang="en-US" altLang="en-US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°C was heated to 50.0°C at constant pressure. What is its new volume?</a:t>
            </a:r>
          </a:p>
          <a:p>
            <a:r>
              <a:rPr lang="en-US" altLang="en-US" dirty="0" smtClean="0"/>
              <a:t>A gas has a pressure of 645 </a:t>
            </a:r>
            <a:r>
              <a:rPr lang="en-US" altLang="en-US" dirty="0" err="1" smtClean="0"/>
              <a:t>torr</a:t>
            </a:r>
            <a:r>
              <a:rPr lang="en-US" altLang="en-US" dirty="0" smtClean="0"/>
              <a:t> at 128°C.  What is the temperature in Celsius if the pressure increases to 1.50 </a:t>
            </a:r>
            <a:r>
              <a:rPr lang="en-US" altLang="en-US" dirty="0" err="1" smtClean="0"/>
              <a:t>atm</a:t>
            </a:r>
            <a:r>
              <a:rPr lang="en-US" altLang="en-US" dirty="0" smtClean="0"/>
              <a:t> (n and V remain constant)?</a:t>
            </a:r>
          </a:p>
          <a:p>
            <a:r>
              <a:rPr lang="en-US" dirty="0" smtClean="0"/>
              <a:t>For example:  If I initially have a gas at a pressure of 12 </a:t>
            </a:r>
            <a:r>
              <a:rPr lang="en-US" dirty="0" err="1" smtClean="0"/>
              <a:t>atm</a:t>
            </a:r>
            <a:r>
              <a:rPr lang="en-US" dirty="0" smtClean="0"/>
              <a:t>, a volume of 23 L and a temperature of 200 K, then I raise the pressure to 14 </a:t>
            </a:r>
            <a:r>
              <a:rPr lang="en-US" dirty="0" err="1" smtClean="0"/>
              <a:t>atm</a:t>
            </a:r>
            <a:r>
              <a:rPr lang="en-US" dirty="0" smtClean="0"/>
              <a:t> and increase the temperature to 300 K, what is the new volume of the gas?</a:t>
            </a:r>
          </a:p>
          <a:p>
            <a:endParaRPr lang="en-US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52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>
          <a:xfrm>
            <a:off x="1828800" y="0"/>
            <a:ext cx="7767638" cy="1430338"/>
          </a:xfrm>
        </p:spPr>
        <p:txBody>
          <a:bodyPr/>
          <a:lstStyle/>
          <a:p>
            <a:pPr algn="l">
              <a:defRPr/>
            </a:pPr>
            <a:r>
              <a:rPr lang="en-US" sz="2400" b="1" i="1"/>
              <a:t>The Ideal Gas Equation</a:t>
            </a: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1828800" y="1219201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 gas equation</a:t>
            </a:r>
            <a:r>
              <a:rPr lang="en-US" alt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(below) describes the relationship among the four variables </a:t>
            </a:r>
            <a:r>
              <a:rPr lang="en-US" altLang="en-US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en-US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820" name="Group 18"/>
          <p:cNvGrpSpPr>
            <a:grpSpLocks/>
          </p:cNvGrpSpPr>
          <p:nvPr/>
        </p:nvGrpSpPr>
        <p:grpSpPr bwMode="auto">
          <a:xfrm>
            <a:off x="5181600" y="2362200"/>
            <a:ext cx="1752600" cy="914400"/>
            <a:chOff x="5334000" y="5257800"/>
            <a:chExt cx="1752600" cy="8382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5334000" y="5257800"/>
              <a:ext cx="1752600" cy="8382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34825" name="TextBox 4"/>
            <p:cNvSpPr txBox="1">
              <a:spLocks noChangeArrowheads="1"/>
            </p:cNvSpPr>
            <p:nvPr/>
          </p:nvSpPr>
          <p:spPr bwMode="auto">
            <a:xfrm>
              <a:off x="5448300" y="5465304"/>
              <a:ext cx="1524000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US" altLang="en-US" b="1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PV = nRT</a:t>
              </a:r>
            </a:p>
          </p:txBody>
        </p:sp>
      </p:grpSp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1828800" y="3733800"/>
            <a:ext cx="8458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 gas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hypothetical sample of gas whose pressure-volume-temperature behavior is predicted accurately by the ideal gas equation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constant </a:t>
            </a:r>
            <a: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en-US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ideal gas constant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has a value of 0.0821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46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46205" y="2125362"/>
            <a:ext cx="101654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200" dirty="0"/>
              <a:t>Dinitrogen oxide (N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O), laughing gas, is used by dentists as an anesthetic.  If a 20.0 L tank of laughing gas contains 2.86 </a:t>
            </a:r>
            <a:r>
              <a:rPr lang="en-US" altLang="en-US" sz="3200" dirty="0" err="1"/>
              <a:t>mol</a:t>
            </a:r>
            <a:r>
              <a:rPr lang="en-US" altLang="en-US" sz="3200" dirty="0"/>
              <a:t> N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O at 23°C, what is the pressure (</a:t>
            </a:r>
            <a:r>
              <a:rPr lang="en-US" altLang="en-US" sz="3200" u="sng" dirty="0"/>
              <a:t>mm Hg</a:t>
            </a:r>
            <a:r>
              <a:rPr lang="en-US" altLang="en-US" sz="3200" dirty="0"/>
              <a:t>) in the tank? </a:t>
            </a:r>
          </a:p>
        </p:txBody>
      </p:sp>
    </p:spTree>
    <p:extLst>
      <p:ext uri="{BB962C8B-B14F-4D97-AF65-F5344CB8AC3E}">
        <p14:creationId xmlns:p14="http://schemas.microsoft.com/office/powerpoint/2010/main" val="3414374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_03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7467600" cy="5950660"/>
          </a:xfrm>
          <a:prstGeom prst="rect">
            <a:avLst/>
          </a:prstGeom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8153400" cy="838200"/>
          </a:xfrm>
        </p:spPr>
        <p:txBody>
          <a:bodyPr/>
          <a:lstStyle/>
          <a:p>
            <a:pPr algn="l"/>
            <a:r>
              <a:rPr lang="en-US" dirty="0" smtClean="0"/>
              <a:t>Phase                       Transitions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5943600"/>
            <a:ext cx="9144000" cy="914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600" u="sng" dirty="0"/>
              <a:t>Vaporization</a:t>
            </a:r>
            <a:r>
              <a:rPr lang="en-US" sz="1600" dirty="0"/>
              <a:t> 	Liquid to gas transition	</a:t>
            </a:r>
            <a:r>
              <a:rPr lang="en-US" sz="1600" u="sng" dirty="0"/>
              <a:t>Condensation</a:t>
            </a:r>
            <a:r>
              <a:rPr lang="en-US" sz="1600" dirty="0"/>
              <a:t>	Gas to liquid transition</a:t>
            </a:r>
          </a:p>
          <a:p>
            <a:pPr>
              <a:buFontTx/>
              <a:buNone/>
            </a:pPr>
            <a:r>
              <a:rPr lang="en-US" sz="1600" u="sng" dirty="0"/>
              <a:t>Melting</a:t>
            </a:r>
            <a:r>
              <a:rPr lang="en-US" sz="1600" dirty="0"/>
              <a:t>		Solid to liquid transition	</a:t>
            </a:r>
            <a:r>
              <a:rPr lang="en-US" sz="1600" u="sng" dirty="0"/>
              <a:t>Freezing</a:t>
            </a:r>
            <a:r>
              <a:rPr lang="en-US" sz="1600" dirty="0"/>
              <a:t>		liquid to solid transition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1600" u="sng" dirty="0"/>
              <a:t>Sublimation</a:t>
            </a:r>
            <a:r>
              <a:rPr lang="en-US" sz="1600" dirty="0"/>
              <a:t>	Solid to gas transition 	</a:t>
            </a:r>
            <a:r>
              <a:rPr lang="en-US" sz="1600" u="sng" dirty="0"/>
              <a:t>Deposition</a:t>
            </a:r>
            <a:r>
              <a:rPr lang="en-US" sz="1600" dirty="0"/>
              <a:t>		Gas to solid transition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37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35163" y="1447800"/>
            <a:ext cx="8229600" cy="1752600"/>
          </a:xfrm>
        </p:spPr>
        <p:txBody>
          <a:bodyPr/>
          <a:lstStyle/>
          <a:p>
            <a:pPr marL="457200" indent="-457200"/>
            <a:r>
              <a:rPr lang="en-US" altLang="en-US" smtClean="0"/>
              <a:t>Once molecules have escaped from the liquid into the gas state, the pressure they exert is called the </a:t>
            </a:r>
            <a:r>
              <a:rPr lang="en-US" altLang="en-US" b="1" smtClean="0"/>
              <a:t>vapor pressure </a:t>
            </a:r>
            <a:r>
              <a:rPr lang="en-US" altLang="en-US" smtClean="0"/>
              <a:t>of the liquid.</a:t>
            </a:r>
          </a:p>
        </p:txBody>
      </p:sp>
      <p:pic>
        <p:nvPicPr>
          <p:cNvPr id="4" name="Picture 3" descr="vapor pressur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27333" b="64000"/>
          <a:stretch>
            <a:fillRect/>
          </a:stretch>
        </p:blipFill>
        <p:spPr bwMode="auto">
          <a:xfrm>
            <a:off x="1701115" y="3636963"/>
            <a:ext cx="47418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apor pressur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3" t="53429" r="30000" b="8000"/>
          <a:stretch>
            <a:fillRect/>
          </a:stretch>
        </p:blipFill>
        <p:spPr bwMode="auto">
          <a:xfrm>
            <a:off x="6794501" y="3636963"/>
            <a:ext cx="33623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F7CD0B-69F5-4FB2-8CB2-BC2295AEEEBB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Vapor Pressure of Liquids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6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02957" y="700216"/>
            <a:ext cx="10515600" cy="5906530"/>
          </a:xfrm>
        </p:spPr>
        <p:txBody>
          <a:bodyPr/>
          <a:lstStyle/>
          <a:p>
            <a:pPr marL="457200" indent="-457200"/>
            <a:r>
              <a:rPr lang="en-US" altLang="en-US" sz="3200" dirty="0" smtClean="0"/>
              <a:t>At higher temperatures, there are more molecules with enough KE to escape…</a:t>
            </a:r>
          </a:p>
          <a:p>
            <a:pPr marL="457200" indent="-457200"/>
            <a:r>
              <a:rPr lang="en-US" altLang="en-US" sz="3200" dirty="0" smtClean="0"/>
              <a:t>So the vapor pressure increases</a:t>
            </a:r>
          </a:p>
          <a:p>
            <a:pPr marL="457200" indent="-457200"/>
            <a:r>
              <a:rPr lang="en-US" altLang="zh-CN" sz="3200" dirty="0">
                <a:ea typeface="SimSun" pitchFamily="2" charset="-122"/>
              </a:rPr>
              <a:t>Boiling </a:t>
            </a:r>
            <a:r>
              <a:rPr lang="en-US" altLang="zh-CN" sz="3200" dirty="0" smtClean="0">
                <a:ea typeface="SimSun" pitchFamily="2" charset="-122"/>
              </a:rPr>
              <a:t>point: the </a:t>
            </a:r>
            <a:r>
              <a:rPr lang="en-US" altLang="zh-CN" sz="3200" dirty="0">
                <a:ea typeface="SimSun" pitchFamily="2" charset="-122"/>
              </a:rPr>
              <a:t>temperature at which the vapor pressure of a liquid is equal to the atmospheric pressure. </a:t>
            </a:r>
            <a:endParaRPr lang="en-US" sz="3200" dirty="0"/>
          </a:p>
          <a:p>
            <a:pPr marL="457200" indent="-457200"/>
            <a:endParaRPr lang="en-US" altLang="en-US" dirty="0" smtClean="0"/>
          </a:p>
        </p:txBody>
      </p:sp>
      <p:pic>
        <p:nvPicPr>
          <p:cNvPr id="106500" name="Picture 5" descr="vapor pressure at higher te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77787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8042614-E678-4176-89A6-A8CE3688C5C5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120907"/>
            <a:ext cx="10515600" cy="821123"/>
          </a:xfrm>
        </p:spPr>
        <p:txBody>
          <a:bodyPr/>
          <a:lstStyle/>
          <a:p>
            <a:r>
              <a:rPr lang="en-US" dirty="0"/>
              <a:t>Vapor Pressure of Liquids</a:t>
            </a:r>
          </a:p>
        </p:txBody>
      </p:sp>
    </p:spTree>
    <p:extLst>
      <p:ext uri="{BB962C8B-B14F-4D97-AF65-F5344CB8AC3E}">
        <p14:creationId xmlns:p14="http://schemas.microsoft.com/office/powerpoint/2010/main" val="427300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37054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Shape also matters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659" y="1268627"/>
            <a:ext cx="11631827" cy="490833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Butane, </a:t>
            </a:r>
            <a:r>
              <a:rPr lang="en-US" altLang="en-US" dirty="0" err="1"/>
              <a:t>bp</a:t>
            </a:r>
            <a:r>
              <a:rPr lang="en-US" altLang="en-US" dirty="0"/>
              <a:t>  -0.5 degrees C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2-methylpropane -11.7 degrees 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Butane has a higher boiling point because the dispersion forces are greater. The molecules are longer (and so set up bigger temporary dipoles) and can lie closer together than the shorter, fatter 2-methylpropane molecules.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Also, the molecules can stack with each other better</a:t>
            </a:r>
          </a:p>
        </p:txBody>
      </p:sp>
      <p:pic>
        <p:nvPicPr>
          <p:cNvPr id="40964" name="Picture 5" descr="but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686" y="1095632"/>
            <a:ext cx="2388139" cy="149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9" descr="1chl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476" y="1710960"/>
            <a:ext cx="2573656" cy="201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9779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latin typeface="Tahoma" panose="020B060403050404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674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89686" y="1404552"/>
            <a:ext cx="9572368" cy="3999469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en-US" sz="3200" dirty="0" smtClean="0"/>
              <a:t>The </a:t>
            </a:r>
            <a:r>
              <a:rPr lang="en-US" altLang="en-US" sz="3200" b="1" dirty="0" smtClean="0"/>
              <a:t>stronger</a:t>
            </a:r>
            <a:r>
              <a:rPr lang="en-US" altLang="en-US" sz="3200" dirty="0" smtClean="0"/>
              <a:t> the intermolecular forces (IMFs) between molecules, </a:t>
            </a:r>
          </a:p>
          <a:p>
            <a:pPr marL="857250" lvl="1" indent="-457200"/>
            <a:r>
              <a:rPr lang="en-US" altLang="en-US" sz="3200" dirty="0" smtClean="0"/>
              <a:t>the better they “stick” to each other</a:t>
            </a:r>
          </a:p>
          <a:p>
            <a:pPr marL="857250" lvl="1" indent="-457200"/>
            <a:r>
              <a:rPr lang="en-US" altLang="en-US" sz="3200" dirty="0" smtClean="0"/>
              <a:t>the more likely the substance will be a </a:t>
            </a:r>
            <a:r>
              <a:rPr lang="en-US" altLang="en-US" sz="3200" b="1" dirty="0" smtClean="0"/>
              <a:t>liquid… or even a solid</a:t>
            </a:r>
          </a:p>
          <a:p>
            <a:pPr marL="857250" lvl="1" indent="-457200"/>
            <a:r>
              <a:rPr lang="en-US" altLang="en-US" sz="3200" dirty="0" smtClean="0"/>
              <a:t>the </a:t>
            </a:r>
            <a:r>
              <a:rPr lang="en-US" altLang="en-US" sz="3200" b="1" dirty="0" smtClean="0"/>
              <a:t>higher the boiling point </a:t>
            </a:r>
            <a:r>
              <a:rPr lang="en-US" altLang="en-US" sz="3200" dirty="0" smtClean="0"/>
              <a:t>of the substance</a:t>
            </a:r>
          </a:p>
          <a:p>
            <a:pPr marL="857250" lvl="1" indent="-457200"/>
            <a:r>
              <a:rPr lang="en-US" altLang="en-US" sz="3200" dirty="0" smtClean="0"/>
              <a:t>The </a:t>
            </a:r>
            <a:r>
              <a:rPr lang="en-US" altLang="en-US" sz="3200" b="1" dirty="0" smtClean="0"/>
              <a:t>higher the melting point </a:t>
            </a:r>
            <a:r>
              <a:rPr lang="en-US" altLang="en-US" sz="3200" dirty="0" smtClean="0"/>
              <a:t>of the substance</a:t>
            </a:r>
          </a:p>
          <a:p>
            <a:pPr marL="857250" lvl="1" indent="-457200"/>
            <a:r>
              <a:rPr lang="en-US" altLang="en-US" sz="3200" dirty="0" smtClean="0"/>
              <a:t>The </a:t>
            </a:r>
            <a:r>
              <a:rPr lang="en-US" altLang="en-US" sz="3200" b="1" dirty="0" smtClean="0"/>
              <a:t>slower they evaporate</a:t>
            </a:r>
          </a:p>
        </p:txBody>
      </p:sp>
      <p:sp>
        <p:nvSpPr>
          <p:cNvPr id="112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9C04DF-3F75-4897-8AB1-2936FB50C455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59382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6648" y="1593846"/>
            <a:ext cx="949490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27432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27432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27432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27432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27432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27432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27432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27432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27432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  <a:tab pos="2743200" algn="l"/>
                <a:tab pos="4114800" algn="l"/>
              </a:tabLst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Rank the following compounds in order of increasing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  <a:tab pos="2743200" algn="l"/>
                <a:tab pos="4114800" algn="l"/>
              </a:tabLst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boiling point (number them 1-4 from lowest to highest):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  <a:tab pos="2743200" algn="l"/>
                <a:tab pos="4114800" algn="l"/>
              </a:tabLst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8" y="3720693"/>
            <a:ext cx="11165892" cy="108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76648" y="308352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09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8077200" cy="457200"/>
          </a:xfrm>
        </p:spPr>
        <p:txBody>
          <a:bodyPr>
            <a:normAutofit fontScale="90000"/>
          </a:bodyPr>
          <a:lstStyle/>
          <a:p>
            <a:r>
              <a:rPr lang="en-US" altLang="en-US" sz="2800"/>
              <a:t>Triacylglycerols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685800"/>
            <a:ext cx="8610600" cy="31242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US" altLang="en-US" sz="2400" b="1"/>
              <a:t>Triacylglycerols</a:t>
            </a:r>
            <a:r>
              <a:rPr lang="en-US" altLang="en-US" sz="2400"/>
              <a:t> (also called triglycerides) are tri-fatty acid esters of glycerol</a:t>
            </a:r>
          </a:p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US" altLang="en-US" sz="2400"/>
              <a:t>Triacylglycerols are the major form of fatty acid storage in plants and animals</a:t>
            </a:r>
          </a:p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US" altLang="en-US" sz="2400"/>
              <a:t>Triacylglycerols can be classified as fats or oils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Tx/>
              <a:buNone/>
            </a:pPr>
            <a:r>
              <a:rPr lang="en-US" altLang="en-US" sz="2400" b="1"/>
              <a:t>	</a:t>
            </a:r>
            <a:r>
              <a:rPr lang="en-US" altLang="en-US" sz="2400"/>
              <a:t>-</a:t>
            </a:r>
            <a:r>
              <a:rPr lang="en-US" altLang="en-US" sz="2400" b="1"/>
              <a:t> fats</a:t>
            </a:r>
            <a:r>
              <a:rPr lang="en-US" altLang="en-US" sz="2400"/>
              <a:t> are solid at room temperature and most come from animals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Tx/>
              <a:buNone/>
            </a:pPr>
            <a:r>
              <a:rPr lang="en-US" altLang="en-US" sz="2400"/>
              <a:t>	- </a:t>
            </a:r>
            <a:r>
              <a:rPr lang="en-US" altLang="en-US" sz="2400" b="1"/>
              <a:t>oils</a:t>
            </a:r>
            <a:r>
              <a:rPr lang="en-US" altLang="en-US" sz="2400"/>
              <a:t> are usually liquid at room temperature and come from plants (palm and coconut oils are solids at room temperature)</a:t>
            </a:r>
            <a:endParaRPr lang="en-US" altLang="en-US" sz="2400" b="1"/>
          </a:p>
        </p:txBody>
      </p:sp>
      <p:pic>
        <p:nvPicPr>
          <p:cNvPr id="10245" name="Picture 5" descr="18-un03.jpg                                                    00032983Platinum_IPL                   BA1A60C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4" y="3898900"/>
            <a:ext cx="8878887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9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Triglycerides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unsaturated triglycerides, </a:t>
            </a:r>
          </a:p>
          <a:p>
            <a:pPr marL="0" indent="0">
              <a:buNone/>
            </a:pPr>
            <a:r>
              <a:rPr lang="en-US" dirty="0" smtClean="0"/>
              <a:t>  the </a:t>
            </a:r>
            <a:r>
              <a:rPr lang="en-US" dirty="0"/>
              <a:t>molecules can not stack </a:t>
            </a:r>
            <a:r>
              <a:rPr lang="en-US" dirty="0" smtClean="0"/>
              <a:t> (liquid</a:t>
            </a:r>
          </a:p>
          <a:p>
            <a:pPr marL="0" indent="0">
              <a:buNone/>
            </a:pPr>
            <a:r>
              <a:rPr lang="en-US" dirty="0" smtClean="0"/>
              <a:t>oil)</a:t>
            </a:r>
            <a:endParaRPr lang="en-US" dirty="0"/>
          </a:p>
          <a:p>
            <a:r>
              <a:rPr lang="en-US" dirty="0"/>
              <a:t>In the saturated molecules, the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fatty </a:t>
            </a:r>
            <a:r>
              <a:rPr lang="en-US" dirty="0"/>
              <a:t>acids are tightly packed and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Stacked (solid, fat)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5" descr="triglycer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04" y="365125"/>
            <a:ext cx="3564732" cy="30295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5" name="Picture 4" descr="sattriglycer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01294"/>
            <a:ext cx="5484533" cy="2223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2873038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5989" y="230659"/>
            <a:ext cx="10849233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triglyceride is made of two oleic acids and one linolenic acid.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7200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Oleic acid: CH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(CH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CH=CH(CH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COOH</a:t>
            </a:r>
          </a:p>
          <a:p>
            <a:pPr indent="457200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Linolenic acid: CH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(CH=CHCH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(CH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COOH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7200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draw the structure of this triglyceride.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7200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Is this triglyceride a fat or an oil? Explain why.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1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Limits </a:t>
            </a:r>
            <a:r>
              <a:rPr lang="en-US" altLang="en-US" dirty="0"/>
              <a:t>of Solubility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4343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When we dissolve a solid in some liquid, what is actually happening?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Take glucose added to water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H-bonding between water molecules and glucose molecules pulls the individual molecules into solution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H-binding and Van der Waals interactions keep the glucose held together as a solid</a:t>
            </a:r>
          </a:p>
        </p:txBody>
      </p:sp>
      <p:pic>
        <p:nvPicPr>
          <p:cNvPr id="241668" name="Picture 4" descr="CP_08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219200"/>
            <a:ext cx="2693988" cy="54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98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r>
              <a:rPr lang="en-US" altLang="en-US"/>
              <a:t>Like Dissolves Like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It all comes down to intermolecular forces…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When we dissolve something, we replace some of the specific intermolecular forces in the solution with the same kind of interactions with the solute.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Water (polar, hydrogen bonding solvent) will work well to dissolve polar or ionic solutes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Fatty stains like gravy or butter can be removed with organic solvents like hexane or dichloroethene</a:t>
            </a:r>
          </a:p>
        </p:txBody>
      </p:sp>
    </p:spTree>
    <p:extLst>
      <p:ext uri="{BB962C8B-B14F-4D97-AF65-F5344CB8AC3E}">
        <p14:creationId xmlns:p14="http://schemas.microsoft.com/office/powerpoint/2010/main" val="27648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Solubility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pairs are miscible?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Water and ethanol, CH</a:t>
            </a:r>
            <a:r>
              <a:rPr lang="en-US" baseline="-25000" dirty="0" smtClean="0"/>
              <a:t>3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OH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Hexane, CH</a:t>
            </a:r>
            <a:r>
              <a:rPr lang="en-US" baseline="-25000" dirty="0" smtClean="0"/>
              <a:t>3</a:t>
            </a:r>
            <a:r>
              <a:rPr lang="en-US" dirty="0" smtClean="0"/>
              <a:t>(CH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4</a:t>
            </a: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 and </a:t>
            </a:r>
            <a:r>
              <a:rPr lang="en-US" dirty="0" err="1" smtClean="0"/>
              <a:t>xylene</a:t>
            </a:r>
            <a:r>
              <a:rPr lang="en-US" dirty="0" smtClean="0"/>
              <a:t>,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Ethanol, CH</a:t>
            </a:r>
            <a:r>
              <a:rPr lang="en-US" baseline="-25000" dirty="0" smtClean="0"/>
              <a:t>3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OH, and </a:t>
            </a:r>
            <a:r>
              <a:rPr lang="en-US" dirty="0" err="1" smtClean="0"/>
              <a:t>xylene</a:t>
            </a:r>
            <a:r>
              <a:rPr lang="en-US" dirty="0" smtClean="0"/>
              <a:t>, 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 and B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of the above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229601" y="2590801"/>
          <a:ext cx="1954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S ChemDraw Drawing" r:id="rId3" imgW="1954912" imgH="714514" progId="ChemDraw.Document.6.0">
                  <p:embed/>
                </p:oleObj>
              </mc:Choice>
              <mc:Fallback>
                <p:oleObj name="CS ChemDraw Drawing" r:id="rId3" imgW="1954912" imgH="71451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1" y="2590801"/>
                        <a:ext cx="195421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29601" y="3352801"/>
          <a:ext cx="1954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S ChemDraw Drawing" r:id="rId5" imgW="1954912" imgH="714514" progId="ChemDraw.Document.6.0">
                  <p:embed/>
                </p:oleObj>
              </mc:Choice>
              <mc:Fallback>
                <p:oleObj name="CS ChemDraw Drawing" r:id="rId5" imgW="1954912" imgH="71451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1" y="3352801"/>
                        <a:ext cx="195421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3585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14401"/>
            <a:ext cx="8229600" cy="5774723"/>
          </a:xfrm>
        </p:spPr>
        <p:txBody>
          <a:bodyPr>
            <a:normAutofit/>
          </a:bodyPr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Soap is an excellent cleanser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accent2"/>
                </a:solidFill>
              </a:rPr>
              <a:t>non-polar CH</a:t>
            </a:r>
            <a:r>
              <a:rPr lang="en-US" alt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altLang="en-US" dirty="0" smtClean="0">
                <a:solidFill>
                  <a:schemeClr val="accent2"/>
                </a:solidFill>
              </a:rPr>
              <a:t> units; ionic COO</a:t>
            </a:r>
            <a:r>
              <a:rPr lang="en-US" altLang="en-US" baseline="30000" dirty="0" smtClean="0">
                <a:solidFill>
                  <a:schemeClr val="accent2"/>
                </a:solidFill>
              </a:rPr>
              <a:t>-</a:t>
            </a:r>
            <a:r>
              <a:rPr lang="en-US" altLang="en-US" dirty="0" smtClean="0">
                <a:solidFill>
                  <a:schemeClr val="accent2"/>
                </a:solidFill>
              </a:rPr>
              <a:t>Na</a:t>
            </a:r>
            <a:r>
              <a:rPr lang="en-US" altLang="en-US" baseline="30000" dirty="0" smtClean="0">
                <a:solidFill>
                  <a:schemeClr val="accent2"/>
                </a:solidFill>
              </a:rPr>
              <a:t>+</a:t>
            </a:r>
            <a:r>
              <a:rPr lang="en-US" altLang="en-US" dirty="0" smtClean="0">
                <a:solidFill>
                  <a:schemeClr val="accent2"/>
                </a:solidFill>
              </a:rPr>
              <a:t> group</a:t>
            </a:r>
          </a:p>
          <a:p>
            <a:pPr eaLnBrk="1" hangingPunct="1"/>
            <a:r>
              <a:rPr lang="en-US" altLang="en-US" dirty="0" smtClean="0"/>
              <a:t>soap acts as an </a:t>
            </a:r>
            <a:r>
              <a:rPr lang="en-US" altLang="en-US" u="sng" dirty="0" smtClean="0"/>
              <a:t>emulsifying agent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it can disperse a liquid into another immiscible liquid. </a:t>
            </a:r>
          </a:p>
          <a:p>
            <a:r>
              <a:rPr lang="en-US" altLang="en-US" b="1" dirty="0"/>
              <a:t>Amphipathic molecules</a:t>
            </a:r>
            <a:r>
              <a:rPr lang="en-US" altLang="en-US" dirty="0"/>
              <a:t> contain both polar (hydrophilic) and non-polar (hydrophobic) groups</a:t>
            </a:r>
          </a:p>
          <a:p>
            <a:pPr lvl="1">
              <a:spcBef>
                <a:spcPts val="1200"/>
              </a:spcBef>
            </a:pPr>
            <a:r>
              <a:rPr lang="en-US" altLang="en-US" dirty="0"/>
              <a:t>They can thus interact both with solvent water and with each other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8196" name="Picture 4" descr="MCj032538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1"/>
            <a:ext cx="26670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MCj029614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1"/>
            <a:ext cx="12192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So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6" b="61905"/>
          <a:stretch>
            <a:fillRect/>
          </a:stretch>
        </p:blipFill>
        <p:spPr bwMode="auto">
          <a:xfrm>
            <a:off x="2819400" y="2133601"/>
            <a:ext cx="56388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Line 7"/>
          <p:cNvSpPr>
            <a:spLocks noChangeShapeType="1"/>
          </p:cNvSpPr>
          <p:nvPr/>
        </p:nvSpPr>
        <p:spPr bwMode="auto">
          <a:xfrm flipH="1" flipV="1">
            <a:off x="4114800" y="2743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 flipV="1">
            <a:off x="7315200" y="2971800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1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9" grpId="0" animBg="1"/>
      <p:bldP spid="820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"/>
            <a:ext cx="9601200" cy="6400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A </a:t>
            </a:r>
            <a:r>
              <a:rPr lang="en-US" altLang="en-US" i="1" dirty="0" smtClean="0">
                <a:solidFill>
                  <a:srgbClr val="FF0000"/>
                </a:solidFill>
              </a:rPr>
              <a:t>micelle</a:t>
            </a:r>
            <a:r>
              <a:rPr lang="en-US" altLang="en-US" dirty="0" smtClean="0">
                <a:solidFill>
                  <a:srgbClr val="FF0000"/>
                </a:solidFill>
              </a:rPr>
              <a:t> then forms—with  nonpolar 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	solutes in the center. 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The outside of the micelle is ionic—water soluble. Hence . . .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0070C0"/>
                </a:solidFill>
              </a:rPr>
              <a:t>				grease and oil washed away.</a:t>
            </a:r>
          </a:p>
          <a:p>
            <a:pPr eaLnBrk="1" hangingPunct="1">
              <a:buFontTx/>
              <a:buNone/>
            </a:pPr>
            <a:endParaRPr lang="en-CA" altLang="en-US" dirty="0" smtClean="0"/>
          </a:p>
        </p:txBody>
      </p:sp>
      <p:pic>
        <p:nvPicPr>
          <p:cNvPr id="25604" name="Picture 4" descr="diagram of soap mice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" b="20512"/>
          <a:stretch>
            <a:fillRect/>
          </a:stretch>
        </p:blipFill>
        <p:spPr bwMode="auto">
          <a:xfrm>
            <a:off x="6454346" y="733168"/>
            <a:ext cx="33528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51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600200" y="6602414"/>
            <a:ext cx="5399088" cy="17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 eaLnBrk="1" hangingPunct="1"/>
            <a:r>
              <a:rPr lang="en-GB" sz="1000" dirty="0">
                <a:latin typeface="Arial" charset="0"/>
                <a:cs typeface="Arial" charset="0"/>
              </a:rPr>
              <a:t>© 2017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charset="0"/>
              </a:rPr>
              <a:t>Attractive Forces and the Cell Membrane</a:t>
            </a:r>
            <a:br>
              <a:rPr lang="en-US" dirty="0">
                <a:cs typeface="Times New Roman" charset="0"/>
              </a:rPr>
            </a:br>
            <a:endParaRPr lang="en-US" dirty="0"/>
          </a:p>
        </p:txBody>
      </p:sp>
      <p:pic>
        <p:nvPicPr>
          <p:cNvPr id="3" name="Picture 2" descr="07_2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"/>
          <a:stretch/>
        </p:blipFill>
        <p:spPr>
          <a:xfrm>
            <a:off x="2132390" y="1169774"/>
            <a:ext cx="7732450" cy="53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8984" y="1690688"/>
            <a:ext cx="11063415" cy="48768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London Dispersion Forces (LDFs)</a:t>
            </a:r>
          </a:p>
          <a:p>
            <a:pPr lvl="1" eaLnBrk="1" hangingPunct="1"/>
            <a:r>
              <a:rPr lang="en-US" altLang="en-US" sz="2800" dirty="0"/>
              <a:t> Attractive force between ALL covalent molecules</a:t>
            </a:r>
          </a:p>
          <a:p>
            <a:pPr eaLnBrk="1" hangingPunct="1"/>
            <a:r>
              <a:rPr lang="en-US" altLang="en-US" b="1" dirty="0" smtClean="0"/>
              <a:t>Dipole-dipole attractions</a:t>
            </a:r>
          </a:p>
          <a:p>
            <a:pPr lvl="1" eaLnBrk="1" hangingPunct="1"/>
            <a:r>
              <a:rPr lang="en-US" altLang="en-US" sz="2800" dirty="0"/>
              <a:t>Additional attractive forces between “regular” </a:t>
            </a:r>
            <a:r>
              <a:rPr lang="en-US" altLang="en-US" sz="2800" b="1" dirty="0"/>
              <a:t>polar</a:t>
            </a:r>
            <a:r>
              <a:rPr lang="en-US" altLang="en-US" sz="2800" dirty="0"/>
              <a:t> molecules</a:t>
            </a:r>
          </a:p>
          <a:p>
            <a:pPr eaLnBrk="1" hangingPunct="1"/>
            <a:r>
              <a:rPr lang="en-US" altLang="en-US" b="1" dirty="0" smtClean="0"/>
              <a:t>Hydrogen “bond” attractions</a:t>
            </a:r>
          </a:p>
          <a:p>
            <a:pPr lvl="1" eaLnBrk="1" hangingPunct="1"/>
            <a:r>
              <a:rPr lang="en-US" altLang="en-US" sz="2800" dirty="0"/>
              <a:t>Attractions between </a:t>
            </a:r>
            <a:r>
              <a:rPr lang="en-US" altLang="en-US" sz="2800" b="1" dirty="0"/>
              <a:t>polar</a:t>
            </a:r>
            <a:r>
              <a:rPr lang="en-US" altLang="en-US" sz="2800" dirty="0"/>
              <a:t> molecules with an O-H, N-H or F-H bond</a:t>
            </a:r>
            <a:r>
              <a:rPr lang="en-US" altLang="en-US" sz="2800" dirty="0" smtClean="0"/>
              <a:t>.</a:t>
            </a:r>
          </a:p>
          <a:p>
            <a:r>
              <a:rPr lang="en-US" altLang="en-US" sz="3200" b="1" dirty="0" smtClean="0"/>
              <a:t>Ion-dipole force</a:t>
            </a:r>
          </a:p>
          <a:p>
            <a:pPr lvl="1"/>
            <a:r>
              <a:rPr lang="en-US" sz="2800" dirty="0" smtClean="0">
                <a:ea typeface="ＭＳ Ｐゴシック" charset="0"/>
                <a:cs typeface="ＭＳ Ｐゴシック" charset="0"/>
              </a:rPr>
              <a:t>occurs between ionic charges and polar molecules such as water.</a:t>
            </a:r>
          </a:p>
          <a:p>
            <a:endParaRPr lang="en-US" altLang="en-US" sz="3200" dirty="0" smtClean="0"/>
          </a:p>
          <a:p>
            <a:pPr marL="457200" lvl="1" indent="0" eaLnBrk="1" hangingPunct="1">
              <a:buNone/>
            </a:pPr>
            <a:endParaRPr lang="en-US" altLang="en-US" sz="2800" dirty="0"/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140CA34-B882-4C57-B398-37F444B7ACC2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“Types” of Intermolecular Forces of Attraction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02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600200" y="6602414"/>
            <a:ext cx="5399088" cy="17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 eaLnBrk="1" hangingPunct="1"/>
            <a:r>
              <a:rPr lang="en-GB" sz="1000" dirty="0">
                <a:latin typeface="Arial" charset="0"/>
                <a:cs typeface="Arial" charset="0"/>
              </a:rPr>
              <a:t>© 2017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charset="0"/>
              </a:rPr>
              <a:t>Attractive Forces and the Cell Membrane</a:t>
            </a:r>
            <a:br>
              <a:rPr lang="en-US" dirty="0">
                <a:cs typeface="Times New Roman" charset="0"/>
              </a:rPr>
            </a:br>
            <a:endParaRPr lang="en-US" dirty="0"/>
          </a:p>
        </p:txBody>
      </p:sp>
      <p:pic>
        <p:nvPicPr>
          <p:cNvPr id="3" name="Picture 2" descr="07_2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1"/>
          <a:stretch/>
        </p:blipFill>
        <p:spPr>
          <a:xfrm>
            <a:off x="1828800" y="1392008"/>
            <a:ext cx="8534400" cy="407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817" y="-8889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800000"/>
                </a:solidFill>
              </a:rPr>
              <a:t>FLUID MOSAIC MODEL</a:t>
            </a:r>
            <a:r>
              <a:rPr lang="en-US" altLang="en-US" sz="3600" b="1" dirty="0"/>
              <a:t> </a:t>
            </a:r>
            <a:r>
              <a:rPr lang="en-US" altLang="en-US" sz="3600" dirty="0"/>
              <a:t>OF </a:t>
            </a:r>
            <a:r>
              <a:rPr lang="en-US" altLang="en-US" sz="3600" dirty="0" smtClean="0"/>
              <a:t>MEMBRANE </a:t>
            </a:r>
            <a:r>
              <a:rPr lang="en-US" altLang="en-US" sz="3600" dirty="0"/>
              <a:t>STRUCTURE</a:t>
            </a:r>
            <a:endParaRPr lang="en-US" sz="3600" dirty="0"/>
          </a:p>
        </p:txBody>
      </p:sp>
      <p:pic>
        <p:nvPicPr>
          <p:cNvPr id="6" name="Picture1" descr="21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47" y="1236667"/>
            <a:ext cx="9937822" cy="480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307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794" y="634484"/>
            <a:ext cx="10931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Gill Sans MT" panose="020B05020201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Lipid membranes surrounding cells have how many layers?  Draw the general structure/arrangement of a lipid membrane.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80304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00000"/>
                </a:solidFill>
              </a:rPr>
              <a:t>STEROIDS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Steroids</a:t>
            </a:r>
            <a:r>
              <a:rPr lang="en-US" altLang="en-US" dirty="0" smtClean="0"/>
              <a:t> are a broad class of compounds that have the same structural feature: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Like all </a:t>
            </a:r>
            <a:r>
              <a:rPr lang="en-US" altLang="en-US" b="1" dirty="0" smtClean="0">
                <a:solidFill>
                  <a:srgbClr val="00499A"/>
                </a:solidFill>
              </a:rPr>
              <a:t>lipids</a:t>
            </a:r>
            <a:r>
              <a:rPr lang="en-US" altLang="en-US" dirty="0" smtClean="0"/>
              <a:t>, </a:t>
            </a:r>
            <a:r>
              <a:rPr lang="en-US" altLang="en-US" b="1" dirty="0" smtClean="0">
                <a:solidFill>
                  <a:srgbClr val="FF0000"/>
                </a:solidFill>
              </a:rPr>
              <a:t>steroids</a:t>
            </a:r>
            <a:r>
              <a:rPr lang="en-US" altLang="en-US" dirty="0" smtClean="0"/>
              <a:t> are soluble in nonpolar solvents. </a:t>
            </a:r>
            <a:endParaRPr lang="en-US" altLang="en-US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1"/>
            <a:ext cx="48006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3580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417638"/>
          </a:xfrm>
        </p:spPr>
        <p:txBody>
          <a:bodyPr/>
          <a:lstStyle/>
          <a:p>
            <a:r>
              <a:rPr lang="en-US" altLang="en-US" sz="2400"/>
              <a:t>Cholesterol: A membrane component in many animal cells and the starting point for steroid hormone synthesis</a:t>
            </a:r>
            <a:r>
              <a:rPr lang="en-US" altLang="en-US" sz="400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600201"/>
            <a:ext cx="6629400" cy="4525963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7653" name="Picture 5" descr="6BCB438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2" t="68668" r="35373" b="121"/>
          <a:stretch>
            <a:fillRect/>
          </a:stretch>
        </p:blipFill>
        <p:spPr bwMode="auto">
          <a:xfrm>
            <a:off x="2667000" y="1295401"/>
            <a:ext cx="6934200" cy="536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016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How cholesterol looks in a membrane…..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676401"/>
            <a:ext cx="2590800" cy="4449763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9700" name="Picture 4" descr="87CCBAD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4" t="7237" r="34525" b="57132"/>
          <a:stretch>
            <a:fillRect/>
          </a:stretch>
        </p:blipFill>
        <p:spPr bwMode="auto">
          <a:xfrm>
            <a:off x="4724400" y="1600200"/>
            <a:ext cx="2667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051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598140"/>
            <a:ext cx="7826375" cy="5107459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Nonpolar molecules don’t have </a:t>
            </a:r>
            <a:r>
              <a:rPr lang="en-US" altLang="en-US" b="1" dirty="0" smtClean="0"/>
              <a:t>permanent</a:t>
            </a:r>
            <a:r>
              <a:rPr lang="en-US" altLang="en-US" dirty="0" smtClean="0"/>
              <a:t> partial charges to attract each other with.</a:t>
            </a:r>
          </a:p>
          <a:p>
            <a:pPr eaLnBrk="1" hangingPunct="1"/>
            <a:r>
              <a:rPr lang="en-US" altLang="en-US" b="1" dirty="0" smtClean="0"/>
              <a:t>BUT… </a:t>
            </a:r>
            <a:r>
              <a:rPr lang="en-US" altLang="en-US" dirty="0" smtClean="0"/>
              <a:t>as it turns out, ALL molecules have the ability to form </a:t>
            </a:r>
            <a:r>
              <a:rPr lang="en-US" altLang="en-US" b="1" dirty="0" smtClean="0"/>
              <a:t>temporary poles</a:t>
            </a:r>
            <a:r>
              <a:rPr lang="en-US" altLang="en-US" dirty="0" smtClean="0"/>
              <a:t> due to  the </a:t>
            </a:r>
            <a:r>
              <a:rPr lang="en-US" altLang="en-US" b="1" dirty="0" smtClean="0"/>
              <a:t>random fluctuation of the electron cloud</a:t>
            </a:r>
            <a:r>
              <a:rPr lang="en-US" altLang="en-US" dirty="0" smtClean="0"/>
              <a:t> around the molecule.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9" r="23009" b="20747"/>
          <a:stretch>
            <a:fillRect/>
          </a:stretch>
        </p:blipFill>
        <p:spPr bwMode="auto">
          <a:xfrm>
            <a:off x="3588822" y="4388708"/>
            <a:ext cx="486319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4" name="Straight Arrow Connector 8"/>
          <p:cNvCxnSpPr>
            <a:cxnSpLocks noChangeShapeType="1"/>
          </p:cNvCxnSpPr>
          <p:nvPr/>
        </p:nvCxnSpPr>
        <p:spPr bwMode="auto">
          <a:xfrm>
            <a:off x="5715000" y="5370514"/>
            <a:ext cx="609600" cy="15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F73E68-C21B-4E86-97BC-15B6BD82506E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London Dispersion Forces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25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795" y="1504264"/>
            <a:ext cx="10700951" cy="485208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force of attraction between 2 molecules using their </a:t>
            </a:r>
            <a:r>
              <a:rPr lang="en-US" altLang="en-US" b="1" dirty="0" smtClean="0"/>
              <a:t>temporary</a:t>
            </a:r>
            <a:r>
              <a:rPr lang="en-US" altLang="en-US" dirty="0" smtClean="0"/>
              <a:t> partially charged poles is called a </a:t>
            </a:r>
            <a:r>
              <a:rPr lang="en-US" altLang="en-US" b="1" dirty="0" smtClean="0"/>
              <a:t>London Dispersion Force</a:t>
            </a:r>
            <a:r>
              <a:rPr lang="en-US" altLang="en-US" dirty="0" smtClean="0"/>
              <a:t> of attraction (LDF).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1" r="23009" b="20747"/>
          <a:stretch>
            <a:fillRect/>
          </a:stretch>
        </p:blipFill>
        <p:spPr bwMode="auto">
          <a:xfrm>
            <a:off x="5708114" y="3147219"/>
            <a:ext cx="2038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2" name="Straight Arrow Connector 8"/>
          <p:cNvCxnSpPr>
            <a:cxnSpLocks noChangeShapeType="1"/>
          </p:cNvCxnSpPr>
          <p:nvPr/>
        </p:nvCxnSpPr>
        <p:spPr bwMode="auto">
          <a:xfrm>
            <a:off x="5310144" y="4081335"/>
            <a:ext cx="609600" cy="15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7" r="23009" b="20747"/>
          <a:stretch>
            <a:fillRect/>
          </a:stretch>
        </p:blipFill>
        <p:spPr bwMode="auto">
          <a:xfrm>
            <a:off x="3276600" y="3206622"/>
            <a:ext cx="20351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London Dispersion Forces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199" y="5275217"/>
            <a:ext cx="10093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/>
              <a:t>The more TOTAL electrons a molecule has, the greater its LDFs are</a:t>
            </a:r>
          </a:p>
        </p:txBody>
      </p:sp>
    </p:spTree>
    <p:extLst>
      <p:ext uri="{BB962C8B-B14F-4D97-AF65-F5344CB8AC3E}">
        <p14:creationId xmlns:p14="http://schemas.microsoft.com/office/powerpoint/2010/main" val="572599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0130" y="1844675"/>
            <a:ext cx="11104605" cy="487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“Dipole” is a synonym for “polar molecule”</a:t>
            </a:r>
          </a:p>
          <a:p>
            <a:pPr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In </a:t>
            </a:r>
            <a:r>
              <a:rPr lang="en-US" altLang="en-US" b="1" u="sng" dirty="0" smtClean="0"/>
              <a:t>addition</a:t>
            </a:r>
            <a:r>
              <a:rPr lang="en-US" altLang="en-US" b="1" dirty="0" smtClean="0"/>
              <a:t> to LDFs</a:t>
            </a:r>
            <a:r>
              <a:rPr lang="en-US" altLang="en-US" dirty="0" smtClean="0"/>
              <a:t>, polar molecules ALSO have the additional “sticking power” that occurs when the partial negative end of one molecule attracts the partial positive end of a neighboring molecule. 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7" name="Picture 6" descr="dipole-dipol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18026"/>
            <a:ext cx="42672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0BF233-4931-456C-BEBD-4689F52B8527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Dipole-Dipole Forces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46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7222" y="1837038"/>
            <a:ext cx="10826577" cy="44113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 the attraction between 2 dipoles (2 polar molecules) would be called a dipole-dipole attraction.</a:t>
            </a:r>
          </a:p>
          <a:p>
            <a:pPr eaLnBrk="1" hangingPunct="1"/>
            <a:r>
              <a:rPr lang="en-US" altLang="en-US" dirty="0" smtClean="0"/>
              <a:t>And don’t forget… these molecules ALSO experience LDFs between them.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525000" y="6019800"/>
            <a:ext cx="914400" cy="457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000"/>
              <a:t>10.1</a:t>
            </a:r>
          </a:p>
        </p:txBody>
      </p:sp>
      <p:pic>
        <p:nvPicPr>
          <p:cNvPr id="7" name="Picture 6" descr="dipole-dipol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18026"/>
            <a:ext cx="42672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D468AF2-280C-49C1-A620-FC02C9FB3E6E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Dipole-Dipole Forces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83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6076" y="1762896"/>
            <a:ext cx="11154031" cy="4485503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Hydrogen “bonds” are NOT really bonds at all… they are IMFs that are </a:t>
            </a:r>
            <a:r>
              <a:rPr lang="en-US" altLang="en-US" sz="3200" b="1" dirty="0" smtClean="0"/>
              <a:t>about 25x weaker</a:t>
            </a:r>
            <a:r>
              <a:rPr lang="en-US" altLang="en-US" sz="3200" dirty="0" smtClean="0"/>
              <a:t> </a:t>
            </a:r>
            <a:r>
              <a:rPr lang="en-US" altLang="en-US" sz="3200" b="1" dirty="0" smtClean="0"/>
              <a:t>than covalent bonds</a:t>
            </a:r>
          </a:p>
          <a:p>
            <a:pPr eaLnBrk="1" hangingPunct="1"/>
            <a:r>
              <a:rPr lang="en-US" altLang="en-US" sz="3200" dirty="0" smtClean="0"/>
              <a:t>They are simply extra strong dipole-dipole forces.</a:t>
            </a:r>
          </a:p>
          <a:p>
            <a:pPr>
              <a:defRPr/>
            </a:pPr>
            <a:r>
              <a:rPr lang="en-US" altLang="en-US" sz="3200" dirty="0"/>
              <a:t>It’s an extra strong dipole-dipole attraction BETWEEN molecules where…</a:t>
            </a:r>
          </a:p>
          <a:p>
            <a:pPr>
              <a:defRPr/>
            </a:pPr>
            <a:r>
              <a:rPr lang="en-US" altLang="en-US" sz="3200" dirty="0"/>
              <a:t>The </a:t>
            </a:r>
            <a:r>
              <a:rPr lang="en-US" altLang="en-US" sz="3200" b="1" dirty="0"/>
              <a:t>hydrogen</a:t>
            </a:r>
            <a:r>
              <a:rPr lang="en-US" altLang="en-US" sz="3200" dirty="0"/>
              <a:t> from an  -O-</a:t>
            </a:r>
            <a:r>
              <a:rPr lang="en-US" altLang="en-US" sz="3200" b="1" dirty="0"/>
              <a:t>H,</a:t>
            </a:r>
            <a:r>
              <a:rPr lang="en-US" altLang="en-US" sz="3200" dirty="0"/>
              <a:t>  -N-</a:t>
            </a:r>
            <a:r>
              <a:rPr lang="en-US" altLang="en-US" sz="3200" b="1" dirty="0"/>
              <a:t>H</a:t>
            </a:r>
            <a:r>
              <a:rPr lang="en-US" altLang="en-US" sz="3200" dirty="0"/>
              <a:t>   or  F-</a:t>
            </a:r>
            <a:r>
              <a:rPr lang="en-US" altLang="en-US" sz="3200" b="1" dirty="0"/>
              <a:t>H</a:t>
            </a:r>
            <a:r>
              <a:rPr lang="en-US" altLang="en-US" sz="3200" dirty="0"/>
              <a:t> group of one molecule…</a:t>
            </a:r>
          </a:p>
          <a:p>
            <a:pPr>
              <a:defRPr/>
            </a:pPr>
            <a:r>
              <a:rPr lang="en-US" altLang="en-US" sz="3200" dirty="0"/>
              <a:t>… is attracted to an </a:t>
            </a:r>
            <a:r>
              <a:rPr lang="en-US" altLang="en-US" sz="3200" b="1" dirty="0"/>
              <a:t>O</a:t>
            </a:r>
            <a:r>
              <a:rPr lang="en-US" altLang="en-US" sz="3200" dirty="0"/>
              <a:t>, </a:t>
            </a:r>
            <a:r>
              <a:rPr lang="en-US" altLang="en-US" sz="3200" b="1" dirty="0"/>
              <a:t>N</a:t>
            </a:r>
            <a:r>
              <a:rPr lang="en-US" altLang="en-US" sz="3200" dirty="0"/>
              <a:t>, or </a:t>
            </a:r>
            <a:r>
              <a:rPr lang="en-US" altLang="en-US" sz="3200" b="1" dirty="0"/>
              <a:t>F</a:t>
            </a:r>
            <a:r>
              <a:rPr lang="en-US" altLang="en-US" sz="3200" dirty="0"/>
              <a:t> of a </a:t>
            </a:r>
            <a:r>
              <a:rPr lang="en-US" altLang="en-US" sz="3200" b="1" u="sng" dirty="0"/>
              <a:t>neighboring</a:t>
            </a:r>
            <a:r>
              <a:rPr lang="en-US" altLang="en-US" sz="3200" dirty="0"/>
              <a:t> molecule.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sp>
        <p:nvSpPr>
          <p:cNvPr id="3174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999B82-6205-48EC-9DC6-9584846B5623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Hydrogen Bonding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89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1776</Words>
  <Application>Microsoft Office PowerPoint</Application>
  <PresentationFormat>Widescreen</PresentationFormat>
  <Paragraphs>276</Paragraphs>
  <Slides>45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62" baseType="lpstr">
      <vt:lpstr>ＭＳ Ｐゴシック</vt:lpstr>
      <vt:lpstr>SimSun</vt:lpstr>
      <vt:lpstr>AidaBook</vt:lpstr>
      <vt:lpstr>Arial</vt:lpstr>
      <vt:lpstr>Calibri</vt:lpstr>
      <vt:lpstr>Calibri Light</vt:lpstr>
      <vt:lpstr>Cambria</vt:lpstr>
      <vt:lpstr>Gill Sans MT</vt:lpstr>
      <vt:lpstr>Microsoft Sans Serif</vt:lpstr>
      <vt:lpstr>Symbol</vt:lpstr>
      <vt:lpstr>Tahoma</vt:lpstr>
      <vt:lpstr>Times</vt:lpstr>
      <vt:lpstr>Times New Roman</vt:lpstr>
      <vt:lpstr>Wingdings</vt:lpstr>
      <vt:lpstr>Office Theme</vt:lpstr>
      <vt:lpstr>Equation</vt:lpstr>
      <vt:lpstr>CS ChemDraw Drawing</vt:lpstr>
      <vt:lpstr>Chapter 7 What’s the Attraction?</vt:lpstr>
      <vt:lpstr>Intermolecular Forces</vt:lpstr>
      <vt:lpstr>PowerPoint Presentation</vt:lpstr>
      <vt:lpstr>“Types” of Intermolecular Forces of Attraction</vt:lpstr>
      <vt:lpstr>London Dispersion Forces</vt:lpstr>
      <vt:lpstr>London Dispersion Forces</vt:lpstr>
      <vt:lpstr>Dipole-Dipole Forces</vt:lpstr>
      <vt:lpstr>Dipole-Dipole Forces</vt:lpstr>
      <vt:lpstr>Hydrogen Bonding</vt:lpstr>
      <vt:lpstr>Example of Hydrogen bonding</vt:lpstr>
      <vt:lpstr>Additional Hydrogen Bonding Examples</vt:lpstr>
      <vt:lpstr>Ranking of Intermolecular Forces (IMFs)</vt:lpstr>
      <vt:lpstr>Ion-dipole force exists between an ion and the partial charge on the end of a polar molecule</vt:lpstr>
      <vt:lpstr>Overview of Particle Forces</vt:lpstr>
      <vt:lpstr>Ionic Compounds</vt:lpstr>
      <vt:lpstr>Practice</vt:lpstr>
      <vt:lpstr>Properties of Gases</vt:lpstr>
      <vt:lpstr>What is pressure and Common units of pressure</vt:lpstr>
      <vt:lpstr>The Gas Laws</vt:lpstr>
      <vt:lpstr>The Gas Laws</vt:lpstr>
      <vt:lpstr>The Gas Laws</vt:lpstr>
      <vt:lpstr>Gas Laws</vt:lpstr>
      <vt:lpstr>Practice</vt:lpstr>
      <vt:lpstr>The Ideal Gas Equation</vt:lpstr>
      <vt:lpstr>Practice</vt:lpstr>
      <vt:lpstr>Phase                       Transitions</vt:lpstr>
      <vt:lpstr>Vapor Pressure of Liquids</vt:lpstr>
      <vt:lpstr>Vapor Pressure of Liquids</vt:lpstr>
      <vt:lpstr>Shape also matters </vt:lpstr>
      <vt:lpstr>Practice</vt:lpstr>
      <vt:lpstr>Triacylglycerols</vt:lpstr>
      <vt:lpstr>Triglycerides</vt:lpstr>
      <vt:lpstr>PowerPoint Presentation</vt:lpstr>
      <vt:lpstr>Limits of Solubility</vt:lpstr>
      <vt:lpstr>Like Dissolves Like</vt:lpstr>
      <vt:lpstr>Example - Solubility</vt:lpstr>
      <vt:lpstr>PowerPoint Presentation</vt:lpstr>
      <vt:lpstr>PowerPoint Presentation</vt:lpstr>
      <vt:lpstr>Attractive Forces and the Cell Membrane </vt:lpstr>
      <vt:lpstr>Attractive Forces and the Cell Membrane </vt:lpstr>
      <vt:lpstr>FLUID MOSAIC MODEL OF MEMBRANE STRUCTURE</vt:lpstr>
      <vt:lpstr>PowerPoint Presentation</vt:lpstr>
      <vt:lpstr>STEROIDS</vt:lpstr>
      <vt:lpstr>Cholesterol: A membrane component in many animal cells and the starting point for steroid hormone synthesis </vt:lpstr>
      <vt:lpstr>How cholesterol looks in a membrane…..</vt:lpstr>
    </vt:vector>
  </TitlesOfParts>
  <Company>GCCCD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What’s the Attraction?</dc:title>
  <dc:creator>Martin Larter</dc:creator>
  <cp:lastModifiedBy>Martin Larter</cp:lastModifiedBy>
  <cp:revision>39</cp:revision>
  <dcterms:created xsi:type="dcterms:W3CDTF">2017-02-13T18:05:32Z</dcterms:created>
  <dcterms:modified xsi:type="dcterms:W3CDTF">2017-02-20T22:53:07Z</dcterms:modified>
</cp:coreProperties>
</file>